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62" r:id="rId3"/>
    <p:sldId id="261" r:id="rId4"/>
    <p:sldId id="258" r:id="rId5"/>
    <p:sldId id="263" r:id="rId6"/>
    <p:sldId id="264" r:id="rId7"/>
    <p:sldId id="265" r:id="rId8"/>
    <p:sldId id="267" r:id="rId9"/>
    <p:sldId id="268" r:id="rId10"/>
    <p:sldId id="269" r:id="rId11"/>
    <p:sldId id="270" r:id="rId12"/>
    <p:sldId id="271" r:id="rId13"/>
    <p:sldId id="272" r:id="rId14"/>
    <p:sldId id="273" r:id="rId15"/>
    <p:sldId id="274" r:id="rId16"/>
    <p:sldId id="259" r:id="rId17"/>
    <p:sldId id="260" r:id="rId18"/>
    <p:sldId id="276"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4674BA-BCBA-46A7-97D9-D3AEFB2EFB3F}" type="datetimeFigureOut">
              <a:rPr lang="en-GB" smtClean="0"/>
              <a:t>20/06/2024</a:t>
            </a:fld>
            <a:endParaRPr lang="en-GB"/>
          </a:p>
        </p:txBody>
      </p:sp>
      <p:sp>
        <p:nvSpPr>
          <p:cNvPr id="5" name="Footer Placeholder 4"/>
          <p:cNvSpPr>
            <a:spLocks noGrp="1"/>
          </p:cNvSpPr>
          <p:nvPr>
            <p:ph type="ftr" sz="quarter" idx="11"/>
          </p:nvPr>
        </p:nvSpPr>
        <p:spPr>
          <a:xfrm>
            <a:off x="2416500" y="329307"/>
            <a:ext cx="4973915" cy="309201"/>
          </a:xfrm>
        </p:spPr>
        <p:txBody>
          <a:bodyPr/>
          <a:lstStyle/>
          <a:p>
            <a:endParaRPr lang="en-GB"/>
          </a:p>
        </p:txBody>
      </p:sp>
      <p:sp>
        <p:nvSpPr>
          <p:cNvPr id="6" name="Slide Number Placeholder 5"/>
          <p:cNvSpPr>
            <a:spLocks noGrp="1"/>
          </p:cNvSpPr>
          <p:nvPr>
            <p:ph type="sldNum" sz="quarter" idx="12"/>
          </p:nvPr>
        </p:nvSpPr>
        <p:spPr>
          <a:xfrm>
            <a:off x="1437664" y="798973"/>
            <a:ext cx="811019" cy="503578"/>
          </a:xfrm>
        </p:spPr>
        <p:txBody>
          <a:bodyPr/>
          <a:lstStyle/>
          <a:p>
            <a:fld id="{4DE6164B-5628-483A-BA8A-FC3E45A35185}" type="slidenum">
              <a:rPr lang="en-GB" smtClean="0"/>
              <a:t>‹#›</a:t>
            </a:fld>
            <a:endParaRPr lang="en-GB"/>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889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674BA-BCBA-46A7-97D9-D3AEFB2EFB3F}"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6164B-5628-483A-BA8A-FC3E45A35185}" type="slidenum">
              <a:rPr lang="en-GB" smtClean="0"/>
              <a:t>‹#›</a:t>
            </a:fld>
            <a:endParaRPr lang="en-GB"/>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44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674BA-BCBA-46A7-97D9-D3AEFB2EFB3F}"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6164B-5628-483A-BA8A-FC3E45A35185}" type="slidenum">
              <a:rPr lang="en-GB" smtClean="0"/>
              <a:t>‹#›</a:t>
            </a:fld>
            <a:endParaRPr lang="en-GB"/>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842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4674BA-BCBA-46A7-97D9-D3AEFB2EFB3F}"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6164B-5628-483A-BA8A-FC3E45A35185}" type="slidenum">
              <a:rPr lang="en-GB" smtClean="0"/>
              <a:t>‹#›</a:t>
            </a:fld>
            <a:endParaRPr lang="en-GB"/>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108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4674BA-BCBA-46A7-97D9-D3AEFB2EFB3F}"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E6164B-5628-483A-BA8A-FC3E45A35185}" type="slidenum">
              <a:rPr lang="en-GB" smtClean="0"/>
              <a:t>‹#›</a:t>
            </a:fld>
            <a:endParaRPr lang="en-GB"/>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3708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4674BA-BCBA-46A7-97D9-D3AEFB2EFB3F}"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6164B-5628-483A-BA8A-FC3E45A35185}" type="slidenum">
              <a:rPr lang="en-GB" smtClean="0"/>
              <a:t>‹#›</a:t>
            </a:fld>
            <a:endParaRPr lang="en-GB"/>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665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4674BA-BCBA-46A7-97D9-D3AEFB2EFB3F}" type="datetimeFigureOut">
              <a:rPr lang="en-GB" smtClean="0"/>
              <a:t>20/06/2024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E6164B-5628-483A-BA8A-FC3E45A35185}" type="slidenum">
              <a:rPr lang="en-GB" smtClean="0"/>
              <a:t>‹#›</a:t>
            </a:fld>
            <a:endParaRPr lang="en-GB"/>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679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4674BA-BCBA-46A7-97D9-D3AEFB2EFB3F}" type="datetimeFigureOut">
              <a:rPr lang="en-GB" smtClean="0"/>
              <a:t>20/06/2024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E6164B-5628-483A-BA8A-FC3E45A35185}" type="slidenum">
              <a:rPr lang="en-GB" smtClean="0"/>
              <a:t>‹#›</a:t>
            </a:fld>
            <a:endParaRPr lang="en-GB"/>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0412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674BA-BCBA-46A7-97D9-D3AEFB2EFB3F}" type="datetimeFigureOut">
              <a:rPr lang="en-GB" smtClean="0"/>
              <a:t>20/06/2024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E6164B-5628-483A-BA8A-FC3E45A35185}" type="slidenum">
              <a:rPr lang="en-GB" smtClean="0"/>
              <a:t>‹#›</a:t>
            </a:fld>
            <a:endParaRPr lang="en-GB"/>
          </a:p>
        </p:txBody>
      </p:sp>
    </p:spTree>
    <p:extLst>
      <p:ext uri="{BB962C8B-B14F-4D97-AF65-F5344CB8AC3E}">
        <p14:creationId xmlns:p14="http://schemas.microsoft.com/office/powerpoint/2010/main" val="395727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4674BA-BCBA-46A7-97D9-D3AEFB2EFB3F}"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E6164B-5628-483A-BA8A-FC3E45A35185}" type="slidenum">
              <a:rPr lang="en-GB" smtClean="0"/>
              <a:t>‹#›</a:t>
            </a:fld>
            <a:endParaRPr lang="en-GB"/>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413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94674BA-BCBA-46A7-97D9-D3AEFB2EFB3F}" type="datetimeFigureOut">
              <a:rPr lang="en-GB" smtClean="0"/>
              <a:t>20/06/2024</a:t>
            </a:fld>
            <a:endParaRPr lang="en-GB"/>
          </a:p>
        </p:txBody>
      </p:sp>
      <p:sp>
        <p:nvSpPr>
          <p:cNvPr id="6" name="Footer Placeholder 5"/>
          <p:cNvSpPr>
            <a:spLocks noGrp="1"/>
          </p:cNvSpPr>
          <p:nvPr>
            <p:ph type="ftr" sz="quarter" idx="11"/>
          </p:nvPr>
        </p:nvSpPr>
        <p:spPr>
          <a:xfrm>
            <a:off x="1447382" y="318640"/>
            <a:ext cx="5541004" cy="320931"/>
          </a:xfrm>
        </p:spPr>
        <p:txBody>
          <a:bodyPr/>
          <a:lstStyle/>
          <a:p>
            <a:endParaRPr lang="en-GB"/>
          </a:p>
        </p:txBody>
      </p:sp>
      <p:sp>
        <p:nvSpPr>
          <p:cNvPr id="7" name="Slide Number Placeholder 6"/>
          <p:cNvSpPr>
            <a:spLocks noGrp="1"/>
          </p:cNvSpPr>
          <p:nvPr>
            <p:ph type="sldNum" sz="quarter" idx="12"/>
          </p:nvPr>
        </p:nvSpPr>
        <p:spPr/>
        <p:txBody>
          <a:bodyPr/>
          <a:lstStyle/>
          <a:p>
            <a:fld id="{4DE6164B-5628-483A-BA8A-FC3E45A35185}" type="slidenum">
              <a:rPr lang="en-GB" smtClean="0"/>
              <a:t>‹#›</a:t>
            </a:fld>
            <a:endParaRPr lang="en-GB"/>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5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94674BA-BCBA-46A7-97D9-D3AEFB2EFB3F}" type="datetimeFigureOut">
              <a:rPr lang="en-GB" smtClean="0"/>
              <a:t>20/06/2024</a:t>
            </a:fld>
            <a:endParaRPr lang="en-GB"/>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DE6164B-5628-483A-BA8A-FC3E45A35185}" type="slidenum">
              <a:rPr lang="en-GB" smtClean="0"/>
              <a:t>‹#›</a:t>
            </a:fld>
            <a:endParaRPr lang="en-GB"/>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1956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9572C7B-818F-4080-A63D-EF59C082A9D3}"/>
              </a:ext>
            </a:extLst>
          </p:cNvPr>
          <p:cNvPicPr>
            <a:picLocks noChangeAspect="1"/>
          </p:cNvPicPr>
          <p:nvPr/>
        </p:nvPicPr>
        <p:blipFill>
          <a:blip r:embed="rId2"/>
          <a:stretch>
            <a:fillRect/>
          </a:stretch>
        </p:blipFill>
        <p:spPr>
          <a:xfrm>
            <a:off x="0" y="4559784"/>
            <a:ext cx="2298216" cy="2298216"/>
          </a:xfrm>
          <a:prstGeom prst="rect">
            <a:avLst/>
          </a:prstGeom>
        </p:spPr>
      </p:pic>
      <p:pic>
        <p:nvPicPr>
          <p:cNvPr id="5" name="Picture 4">
            <a:extLst>
              <a:ext uri="{FF2B5EF4-FFF2-40B4-BE49-F238E27FC236}">
                <a16:creationId xmlns:a16="http://schemas.microsoft.com/office/drawing/2014/main" id="{3FFB11C7-DAFE-4451-ACAF-D71BE266E1D1}"/>
              </a:ext>
            </a:extLst>
          </p:cNvPr>
          <p:cNvPicPr>
            <a:picLocks noChangeAspect="1"/>
          </p:cNvPicPr>
          <p:nvPr/>
        </p:nvPicPr>
        <p:blipFill>
          <a:blip r:embed="rId3"/>
          <a:stretch>
            <a:fillRect/>
          </a:stretch>
        </p:blipFill>
        <p:spPr>
          <a:xfrm>
            <a:off x="9503560" y="4425602"/>
            <a:ext cx="2688440" cy="2432398"/>
          </a:xfrm>
          <a:prstGeom prst="rect">
            <a:avLst/>
          </a:prstGeom>
        </p:spPr>
      </p:pic>
      <p:sp>
        <p:nvSpPr>
          <p:cNvPr id="3" name="Subtitle 2">
            <a:extLst>
              <a:ext uri="{FF2B5EF4-FFF2-40B4-BE49-F238E27FC236}">
                <a16:creationId xmlns:a16="http://schemas.microsoft.com/office/drawing/2014/main" id="{7AD8C8AB-3611-45B8-BDA8-F8AF4121F729}"/>
              </a:ext>
            </a:extLst>
          </p:cNvPr>
          <p:cNvSpPr>
            <a:spLocks noGrp="1"/>
          </p:cNvSpPr>
          <p:nvPr>
            <p:ph type="subTitle" idx="1"/>
          </p:nvPr>
        </p:nvSpPr>
        <p:spPr/>
        <p:txBody>
          <a:bodyPr>
            <a:normAutofit fontScale="62500" lnSpcReduction="20000"/>
          </a:bodyPr>
          <a:lstStyle/>
          <a:p>
            <a:endParaRPr lang="en-GB" dirty="0"/>
          </a:p>
          <a:p>
            <a:r>
              <a:rPr lang="en-GB" sz="4400" dirty="0"/>
              <a:t>Welcome to </a:t>
            </a:r>
            <a:r>
              <a:rPr lang="en-GB" sz="4400" dirty="0" err="1"/>
              <a:t>Betley</a:t>
            </a:r>
            <a:r>
              <a:rPr lang="en-GB" sz="4400" dirty="0"/>
              <a:t> CE Primary School</a:t>
            </a:r>
          </a:p>
        </p:txBody>
      </p:sp>
      <p:pic>
        <p:nvPicPr>
          <p:cNvPr id="2" name="Picture 1">
            <a:extLst>
              <a:ext uri="{FF2B5EF4-FFF2-40B4-BE49-F238E27FC236}">
                <a16:creationId xmlns:a16="http://schemas.microsoft.com/office/drawing/2014/main" id="{8EAE779A-A6B8-43DF-A9B6-A58E32CD3C5C}"/>
              </a:ext>
            </a:extLst>
          </p:cNvPr>
          <p:cNvPicPr>
            <a:picLocks noChangeAspect="1"/>
          </p:cNvPicPr>
          <p:nvPr/>
        </p:nvPicPr>
        <p:blipFill>
          <a:blip r:embed="rId4"/>
          <a:stretch>
            <a:fillRect/>
          </a:stretch>
        </p:blipFill>
        <p:spPr>
          <a:xfrm>
            <a:off x="2055303" y="541676"/>
            <a:ext cx="7139031" cy="2800273"/>
          </a:xfrm>
          <a:prstGeom prst="rect">
            <a:avLst/>
          </a:prstGeom>
        </p:spPr>
      </p:pic>
    </p:spTree>
    <p:extLst>
      <p:ext uri="{BB962C8B-B14F-4D97-AF65-F5344CB8AC3E}">
        <p14:creationId xmlns:p14="http://schemas.microsoft.com/office/powerpoint/2010/main" val="26706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E28D-929A-4EE0-9D18-04CE7F332BF1}"/>
              </a:ext>
            </a:extLst>
          </p:cNvPr>
          <p:cNvSpPr>
            <a:spLocks noGrp="1"/>
          </p:cNvSpPr>
          <p:nvPr>
            <p:ph type="title"/>
          </p:nvPr>
        </p:nvSpPr>
        <p:spPr>
          <a:xfrm>
            <a:off x="838200" y="365125"/>
            <a:ext cx="10515600" cy="918391"/>
          </a:xfrm>
        </p:spPr>
        <p:txBody>
          <a:bodyPr>
            <a:normAutofit fontScale="90000"/>
          </a:bodyPr>
          <a:lstStyle/>
          <a:p>
            <a:r>
              <a:rPr lang="en-GB" dirty="0"/>
              <a:t>                        </a:t>
            </a:r>
            <a:br>
              <a:rPr lang="en-GB" dirty="0"/>
            </a:br>
            <a:r>
              <a:rPr lang="en-GB" dirty="0"/>
              <a:t>                               School Dinners</a:t>
            </a:r>
            <a:br>
              <a:rPr lang="en-GB" dirty="0"/>
            </a:br>
            <a:endParaRPr lang="en-GB" dirty="0"/>
          </a:p>
        </p:txBody>
      </p:sp>
      <p:sp>
        <p:nvSpPr>
          <p:cNvPr id="3" name="Content Placeholder 2">
            <a:extLst>
              <a:ext uri="{FF2B5EF4-FFF2-40B4-BE49-F238E27FC236}">
                <a16:creationId xmlns:a16="http://schemas.microsoft.com/office/drawing/2014/main" id="{B02EB344-D8E5-4A73-8DD9-3B262990C033}"/>
              </a:ext>
            </a:extLst>
          </p:cNvPr>
          <p:cNvSpPr>
            <a:spLocks noGrp="1"/>
          </p:cNvSpPr>
          <p:nvPr>
            <p:ph idx="1"/>
          </p:nvPr>
        </p:nvSpPr>
        <p:spPr/>
        <p:txBody>
          <a:bodyPr>
            <a:normAutofit/>
          </a:bodyPr>
          <a:lstStyle/>
          <a:p>
            <a:r>
              <a:rPr lang="en-GB" dirty="0"/>
              <a:t>Mrs Williams prepares hot meals for us every day in our school kitchen. A menu is sent home to parents regularly and a copy is displayed on the kitchen notice board. Meals are charged at £2.95 – made payable to Mrs Cooper in the office.</a:t>
            </a:r>
          </a:p>
          <a:p>
            <a:r>
              <a:rPr lang="en-GB" dirty="0"/>
              <a:t>Children may prefer to bring in a packed lunch but please be aware we encourage a healthy eating policy at school.</a:t>
            </a:r>
          </a:p>
          <a:p>
            <a:r>
              <a:rPr lang="en-GB" dirty="0"/>
              <a:t>Children in Reception, Year 1 and Year 2 currently receive free school meals via a government scheme.</a:t>
            </a:r>
          </a:p>
          <a:p>
            <a:endParaRPr lang="en-GB" dirty="0"/>
          </a:p>
        </p:txBody>
      </p:sp>
    </p:spTree>
    <p:extLst>
      <p:ext uri="{BB962C8B-B14F-4D97-AF65-F5344CB8AC3E}">
        <p14:creationId xmlns:p14="http://schemas.microsoft.com/office/powerpoint/2010/main" val="247053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62CD-0AC8-4C4A-AFA0-0A0DFE8CE787}"/>
              </a:ext>
            </a:extLst>
          </p:cNvPr>
          <p:cNvSpPr>
            <a:spLocks noGrp="1"/>
          </p:cNvSpPr>
          <p:nvPr>
            <p:ph type="title"/>
          </p:nvPr>
        </p:nvSpPr>
        <p:spPr/>
        <p:txBody>
          <a:bodyPr/>
          <a:lstStyle/>
          <a:p>
            <a:r>
              <a:rPr lang="en-GB" dirty="0"/>
              <a:t>                                 Snack</a:t>
            </a:r>
          </a:p>
        </p:txBody>
      </p:sp>
      <p:sp>
        <p:nvSpPr>
          <p:cNvPr id="3" name="Content Placeholder 2">
            <a:extLst>
              <a:ext uri="{FF2B5EF4-FFF2-40B4-BE49-F238E27FC236}">
                <a16:creationId xmlns:a16="http://schemas.microsoft.com/office/drawing/2014/main" id="{9D11E529-52ED-413A-AB46-B02831B64525}"/>
              </a:ext>
            </a:extLst>
          </p:cNvPr>
          <p:cNvSpPr>
            <a:spLocks noGrp="1"/>
          </p:cNvSpPr>
          <p:nvPr>
            <p:ph idx="1"/>
          </p:nvPr>
        </p:nvSpPr>
        <p:spPr/>
        <p:txBody>
          <a:bodyPr>
            <a:normAutofit fontScale="92500" lnSpcReduction="20000"/>
          </a:bodyPr>
          <a:lstStyle/>
          <a:p>
            <a:r>
              <a:rPr lang="en-GB" dirty="0"/>
              <a:t>Children currently have a variety of morning snack in </a:t>
            </a:r>
          </a:p>
          <a:p>
            <a:r>
              <a:rPr lang="en-GB" dirty="0"/>
              <a:t>Class 1 including toast, cereal, muffins, crumpets, yoghurts and pancakes. To enable this to happen we ask for a weekly donation of £2 per child. This is paid to the staff in classroom. </a:t>
            </a:r>
          </a:p>
          <a:p>
            <a:pPr marL="0" indent="0">
              <a:buNone/>
            </a:pPr>
            <a:endParaRPr lang="en-GB" dirty="0"/>
          </a:p>
          <a:p>
            <a:r>
              <a:rPr lang="en-GB" dirty="0"/>
              <a:t>Children also have access to the class fruit bowl which is filled daily.</a:t>
            </a:r>
          </a:p>
          <a:p>
            <a:endParaRPr lang="en-GB" dirty="0"/>
          </a:p>
          <a:p>
            <a:r>
              <a:rPr lang="en-GB" dirty="0"/>
              <a:t>Children under the age of 5 receive a glass of milk for morning snack free via the government scheme. Children over 5 can continue to receive a carton of milk at a cost of £1.00 each week payed via the school office to Mrs Cooper.</a:t>
            </a:r>
          </a:p>
          <a:p>
            <a:endParaRPr lang="en-GB" dirty="0"/>
          </a:p>
        </p:txBody>
      </p:sp>
      <p:pic>
        <p:nvPicPr>
          <p:cNvPr id="4" name="Picture 3">
            <a:extLst>
              <a:ext uri="{FF2B5EF4-FFF2-40B4-BE49-F238E27FC236}">
                <a16:creationId xmlns:a16="http://schemas.microsoft.com/office/drawing/2014/main" id="{9405E362-4D7C-436A-A35A-4CF515B28C5E}"/>
              </a:ext>
            </a:extLst>
          </p:cNvPr>
          <p:cNvPicPr>
            <a:picLocks noChangeAspect="1"/>
          </p:cNvPicPr>
          <p:nvPr/>
        </p:nvPicPr>
        <p:blipFill>
          <a:blip r:embed="rId2"/>
          <a:stretch>
            <a:fillRect/>
          </a:stretch>
        </p:blipFill>
        <p:spPr>
          <a:xfrm>
            <a:off x="8172001" y="365125"/>
            <a:ext cx="2609524" cy="904762"/>
          </a:xfrm>
          <a:prstGeom prst="rect">
            <a:avLst/>
          </a:prstGeom>
        </p:spPr>
      </p:pic>
      <p:pic>
        <p:nvPicPr>
          <p:cNvPr id="5" name="Picture 4">
            <a:extLst>
              <a:ext uri="{FF2B5EF4-FFF2-40B4-BE49-F238E27FC236}">
                <a16:creationId xmlns:a16="http://schemas.microsoft.com/office/drawing/2014/main" id="{3E9BA089-542E-452F-81A3-F568114B2209}"/>
              </a:ext>
            </a:extLst>
          </p:cNvPr>
          <p:cNvPicPr>
            <a:picLocks noChangeAspect="1"/>
          </p:cNvPicPr>
          <p:nvPr/>
        </p:nvPicPr>
        <p:blipFill>
          <a:blip r:embed="rId3"/>
          <a:stretch>
            <a:fillRect/>
          </a:stretch>
        </p:blipFill>
        <p:spPr>
          <a:xfrm>
            <a:off x="1007908" y="404728"/>
            <a:ext cx="2609314" cy="902286"/>
          </a:xfrm>
          <a:prstGeom prst="rect">
            <a:avLst/>
          </a:prstGeom>
        </p:spPr>
      </p:pic>
    </p:spTree>
    <p:extLst>
      <p:ext uri="{BB962C8B-B14F-4D97-AF65-F5344CB8AC3E}">
        <p14:creationId xmlns:p14="http://schemas.microsoft.com/office/powerpoint/2010/main" val="2151781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BA81-C88B-467F-A601-104B659635E1}"/>
              </a:ext>
            </a:extLst>
          </p:cNvPr>
          <p:cNvSpPr>
            <a:spLocks noGrp="1"/>
          </p:cNvSpPr>
          <p:nvPr>
            <p:ph type="title"/>
          </p:nvPr>
        </p:nvSpPr>
        <p:spPr>
          <a:xfrm>
            <a:off x="2382473" y="365125"/>
            <a:ext cx="8380602" cy="700277"/>
          </a:xfrm>
        </p:spPr>
        <p:txBody>
          <a:bodyPr>
            <a:normAutofit fontScale="90000"/>
          </a:bodyPr>
          <a:lstStyle/>
          <a:p>
            <a:r>
              <a:rPr lang="en-GB" b="1" u="sng" dirty="0"/>
              <a:t>Clothes to Wear for School</a:t>
            </a:r>
            <a:r>
              <a:rPr lang="en-GB" b="1" dirty="0"/>
              <a:t> </a:t>
            </a:r>
            <a:br>
              <a:rPr lang="en-GB" b="1" dirty="0"/>
            </a:br>
            <a:endParaRPr lang="en-GB" dirty="0"/>
          </a:p>
        </p:txBody>
      </p:sp>
      <p:sp>
        <p:nvSpPr>
          <p:cNvPr id="3" name="Content Placeholder 2">
            <a:extLst>
              <a:ext uri="{FF2B5EF4-FFF2-40B4-BE49-F238E27FC236}">
                <a16:creationId xmlns:a16="http://schemas.microsoft.com/office/drawing/2014/main" id="{E8CBDE12-084C-497D-9A94-97DB4087DFBC}"/>
              </a:ext>
            </a:extLst>
          </p:cNvPr>
          <p:cNvSpPr>
            <a:spLocks noGrp="1"/>
          </p:cNvSpPr>
          <p:nvPr>
            <p:ph idx="1"/>
          </p:nvPr>
        </p:nvSpPr>
        <p:spPr>
          <a:xfrm>
            <a:off x="838200" y="1263562"/>
            <a:ext cx="10515600" cy="5355351"/>
          </a:xfrm>
        </p:spPr>
        <p:txBody>
          <a:bodyPr>
            <a:normAutofit fontScale="70000" lnSpcReduction="20000"/>
          </a:bodyPr>
          <a:lstStyle/>
          <a:p>
            <a:endParaRPr lang="en-GB" sz="3200" dirty="0"/>
          </a:p>
          <a:p>
            <a:pPr marL="0" indent="0">
              <a:buNone/>
            </a:pPr>
            <a:endParaRPr lang="en-GB" sz="3200" dirty="0"/>
          </a:p>
          <a:p>
            <a:r>
              <a:rPr lang="en-GB" sz="3200" dirty="0"/>
              <a:t>Our school uniform - red sweatshirt and white polo T-shirt, grey trousers (or shorts) grey skirt (or pinafore) and black shoes.  </a:t>
            </a:r>
          </a:p>
          <a:p>
            <a:r>
              <a:rPr lang="en-GB" sz="3200" dirty="0"/>
              <a:t>PE kit of a red t-shirt and black shorts. </a:t>
            </a:r>
          </a:p>
          <a:p>
            <a:r>
              <a:rPr lang="en-GB" sz="3200" dirty="0"/>
              <a:t>Uniform can be ordered through the school website via our uniform link.</a:t>
            </a:r>
          </a:p>
          <a:p>
            <a:r>
              <a:rPr lang="en-GB" sz="3200" dirty="0"/>
              <a:t>Waterproof jackets and winter clothing for cold weather; sun hat and protective clothing in the summer months. We ask that sun cream is applied before the children get to school so that they are ready for the day. </a:t>
            </a:r>
          </a:p>
          <a:p>
            <a:r>
              <a:rPr lang="en-GB" sz="3200" dirty="0"/>
              <a:t>A pair of wellies in school at all times as we have water play out most days. We also recommend children have a change of clothing in school for ‘messy play’ (or accidents) too.</a:t>
            </a:r>
          </a:p>
          <a:p>
            <a:pPr marL="0" indent="0">
              <a:buNone/>
            </a:pPr>
            <a:endParaRPr lang="en-GB" dirty="0"/>
          </a:p>
        </p:txBody>
      </p:sp>
    </p:spTree>
    <p:extLst>
      <p:ext uri="{BB962C8B-B14F-4D97-AF65-F5344CB8AC3E}">
        <p14:creationId xmlns:p14="http://schemas.microsoft.com/office/powerpoint/2010/main" val="1338358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FA5AB-B4F2-4C31-973B-A1454A6A2CED}"/>
              </a:ext>
            </a:extLst>
          </p:cNvPr>
          <p:cNvSpPr>
            <a:spLocks noGrp="1"/>
          </p:cNvSpPr>
          <p:nvPr>
            <p:ph type="title"/>
          </p:nvPr>
        </p:nvSpPr>
        <p:spPr>
          <a:xfrm>
            <a:off x="838200" y="365125"/>
            <a:ext cx="10515600" cy="750611"/>
          </a:xfrm>
        </p:spPr>
        <p:txBody>
          <a:bodyPr>
            <a:normAutofit fontScale="90000"/>
          </a:bodyPr>
          <a:lstStyle/>
          <a:p>
            <a:r>
              <a:rPr lang="en-GB" dirty="0"/>
              <a:t>                  </a:t>
            </a:r>
            <a:br>
              <a:rPr lang="en-GB" dirty="0"/>
            </a:br>
            <a:r>
              <a:rPr lang="en-GB" dirty="0"/>
              <a:t>                     Things to bring to school</a:t>
            </a:r>
            <a:br>
              <a:rPr lang="en-GB" dirty="0"/>
            </a:br>
            <a:endParaRPr lang="en-GB" dirty="0"/>
          </a:p>
        </p:txBody>
      </p:sp>
      <p:sp>
        <p:nvSpPr>
          <p:cNvPr id="3" name="Content Placeholder 2">
            <a:extLst>
              <a:ext uri="{FF2B5EF4-FFF2-40B4-BE49-F238E27FC236}">
                <a16:creationId xmlns:a16="http://schemas.microsoft.com/office/drawing/2014/main" id="{661D05AE-79B1-4B5C-BB10-5273BF0075B9}"/>
              </a:ext>
            </a:extLst>
          </p:cNvPr>
          <p:cNvSpPr>
            <a:spLocks noGrp="1"/>
          </p:cNvSpPr>
          <p:nvPr>
            <p:ph idx="1"/>
          </p:nvPr>
        </p:nvSpPr>
        <p:spPr/>
        <p:txBody>
          <a:bodyPr>
            <a:normAutofit fontScale="85000" lnSpcReduction="20000"/>
          </a:bodyPr>
          <a:lstStyle/>
          <a:p>
            <a:pPr marL="0" indent="0">
              <a:buNone/>
            </a:pPr>
            <a:r>
              <a:rPr lang="en-GB" dirty="0"/>
              <a:t>•	Wellies—we play outside in all weathers!</a:t>
            </a:r>
          </a:p>
          <a:p>
            <a:pPr marL="0" indent="0">
              <a:buNone/>
            </a:pPr>
            <a:r>
              <a:rPr lang="en-GB" dirty="0"/>
              <a:t>•	Suitable coat—nothing too special as it is likely to get sandy, muddy or wet.</a:t>
            </a:r>
          </a:p>
          <a:p>
            <a:pPr marL="0" indent="0">
              <a:buNone/>
            </a:pPr>
            <a:r>
              <a:rPr lang="en-GB" dirty="0"/>
              <a:t>•	Spare clothes—just in case we get wet in water play or have an accident.</a:t>
            </a:r>
          </a:p>
          <a:p>
            <a:pPr marL="0" indent="0">
              <a:buNone/>
            </a:pPr>
            <a:r>
              <a:rPr lang="en-GB" dirty="0"/>
              <a:t>•	Hats, scarves and gloves.</a:t>
            </a:r>
          </a:p>
          <a:p>
            <a:pPr marL="0" indent="0">
              <a:buNone/>
            </a:pPr>
            <a:r>
              <a:rPr lang="en-GB" dirty="0"/>
              <a:t>•	Sun hats.</a:t>
            </a:r>
          </a:p>
          <a:p>
            <a:pPr marL="0" indent="0">
              <a:buNone/>
            </a:pPr>
            <a:r>
              <a:rPr lang="en-GB" dirty="0"/>
              <a:t>•	LABELLED Water bottles to be left at school Monday to Friday.</a:t>
            </a:r>
          </a:p>
          <a:p>
            <a:pPr marL="0" indent="0">
              <a:buNone/>
            </a:pPr>
            <a:r>
              <a:rPr lang="en-GB" dirty="0"/>
              <a:t>•	Book bags</a:t>
            </a:r>
          </a:p>
          <a:p>
            <a:pPr marL="0" indent="0">
              <a:buNone/>
            </a:pPr>
            <a:r>
              <a:rPr lang="en-GB" dirty="0"/>
              <a:t>•	And during the early days and weeks, if your child has a ‘comforter’ (</a:t>
            </a:r>
            <a:r>
              <a:rPr lang="en-GB" dirty="0" err="1"/>
              <a:t>e.g.teddy</a:t>
            </a:r>
            <a:r>
              <a:rPr lang="en-GB" dirty="0"/>
              <a:t> bear) we can also find a space for that!</a:t>
            </a:r>
          </a:p>
          <a:p>
            <a:endParaRPr lang="en-GB" dirty="0"/>
          </a:p>
        </p:txBody>
      </p:sp>
    </p:spTree>
    <p:extLst>
      <p:ext uri="{BB962C8B-B14F-4D97-AF65-F5344CB8AC3E}">
        <p14:creationId xmlns:p14="http://schemas.microsoft.com/office/powerpoint/2010/main" val="192528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7D85F-1AAB-4F72-A2C1-26D868B6684A}"/>
              </a:ext>
            </a:extLst>
          </p:cNvPr>
          <p:cNvSpPr>
            <a:spLocks noGrp="1"/>
          </p:cNvSpPr>
          <p:nvPr>
            <p:ph type="title"/>
          </p:nvPr>
        </p:nvSpPr>
        <p:spPr/>
        <p:txBody>
          <a:bodyPr/>
          <a:lstStyle/>
          <a:p>
            <a:r>
              <a:rPr lang="en-GB" dirty="0"/>
              <a:t>                                 Website</a:t>
            </a:r>
          </a:p>
        </p:txBody>
      </p:sp>
      <p:pic>
        <p:nvPicPr>
          <p:cNvPr id="4" name="Content Placeholder 3">
            <a:extLst>
              <a:ext uri="{FF2B5EF4-FFF2-40B4-BE49-F238E27FC236}">
                <a16:creationId xmlns:a16="http://schemas.microsoft.com/office/drawing/2014/main" id="{1F5FDD51-E763-432E-9883-37189C9E926B}"/>
              </a:ext>
            </a:extLst>
          </p:cNvPr>
          <p:cNvPicPr>
            <a:picLocks noGrp="1" noChangeAspect="1"/>
          </p:cNvPicPr>
          <p:nvPr>
            <p:ph idx="1"/>
          </p:nvPr>
        </p:nvPicPr>
        <p:blipFill>
          <a:blip r:embed="rId2"/>
          <a:stretch>
            <a:fillRect/>
          </a:stretch>
        </p:blipFill>
        <p:spPr>
          <a:xfrm>
            <a:off x="3817411" y="2016125"/>
            <a:ext cx="4871502" cy="3449638"/>
          </a:xfrm>
          <a:prstGeom prst="rect">
            <a:avLst/>
          </a:prstGeom>
        </p:spPr>
      </p:pic>
    </p:spTree>
    <p:extLst>
      <p:ext uri="{BB962C8B-B14F-4D97-AF65-F5344CB8AC3E}">
        <p14:creationId xmlns:p14="http://schemas.microsoft.com/office/powerpoint/2010/main" val="143420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FF0E-9084-4DCD-AE69-708C9EB22EC1}"/>
              </a:ext>
            </a:extLst>
          </p:cNvPr>
          <p:cNvSpPr>
            <a:spLocks noGrp="1"/>
          </p:cNvSpPr>
          <p:nvPr>
            <p:ph type="title"/>
          </p:nvPr>
        </p:nvSpPr>
        <p:spPr/>
        <p:txBody>
          <a:bodyPr/>
          <a:lstStyle/>
          <a:p>
            <a:r>
              <a:rPr lang="en-GB" dirty="0"/>
              <a:t>                                  Compass</a:t>
            </a:r>
          </a:p>
        </p:txBody>
      </p:sp>
      <p:pic>
        <p:nvPicPr>
          <p:cNvPr id="4" name="Content Placeholder 3">
            <a:extLst>
              <a:ext uri="{FF2B5EF4-FFF2-40B4-BE49-F238E27FC236}">
                <a16:creationId xmlns:a16="http://schemas.microsoft.com/office/drawing/2014/main" id="{C96F2485-8439-461C-A48D-044DF618FD13}"/>
              </a:ext>
            </a:extLst>
          </p:cNvPr>
          <p:cNvPicPr>
            <a:picLocks noGrp="1" noChangeAspect="1"/>
          </p:cNvPicPr>
          <p:nvPr>
            <p:ph idx="1"/>
          </p:nvPr>
        </p:nvPicPr>
        <p:blipFill>
          <a:blip r:embed="rId2"/>
          <a:stretch>
            <a:fillRect/>
          </a:stretch>
        </p:blipFill>
        <p:spPr>
          <a:xfrm>
            <a:off x="2183572" y="2016125"/>
            <a:ext cx="8139181" cy="3449638"/>
          </a:xfrm>
          <a:prstGeom prst="rect">
            <a:avLst/>
          </a:prstGeom>
        </p:spPr>
      </p:pic>
    </p:spTree>
    <p:extLst>
      <p:ext uri="{BB962C8B-B14F-4D97-AF65-F5344CB8AC3E}">
        <p14:creationId xmlns:p14="http://schemas.microsoft.com/office/powerpoint/2010/main" val="386082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2ED8D-CFEE-4CF0-A236-AB6319A26278}"/>
              </a:ext>
            </a:extLst>
          </p:cNvPr>
          <p:cNvSpPr>
            <a:spLocks noGrp="1"/>
          </p:cNvSpPr>
          <p:nvPr>
            <p:ph type="title"/>
          </p:nvPr>
        </p:nvSpPr>
        <p:spPr/>
        <p:txBody>
          <a:bodyPr/>
          <a:lstStyle/>
          <a:p>
            <a:r>
              <a:rPr lang="en-GB" dirty="0"/>
              <a:t>FOBS</a:t>
            </a:r>
          </a:p>
        </p:txBody>
      </p:sp>
      <p:pic>
        <p:nvPicPr>
          <p:cNvPr id="4" name="Content Placeholder 3">
            <a:extLst>
              <a:ext uri="{FF2B5EF4-FFF2-40B4-BE49-F238E27FC236}">
                <a16:creationId xmlns:a16="http://schemas.microsoft.com/office/drawing/2014/main" id="{37FD1621-B94C-4A02-91A2-AD97A9173303}"/>
              </a:ext>
            </a:extLst>
          </p:cNvPr>
          <p:cNvPicPr>
            <a:picLocks noGrp="1" noChangeAspect="1"/>
          </p:cNvPicPr>
          <p:nvPr>
            <p:ph idx="1"/>
          </p:nvPr>
        </p:nvPicPr>
        <p:blipFill>
          <a:blip r:embed="rId2"/>
          <a:stretch>
            <a:fillRect/>
          </a:stretch>
        </p:blipFill>
        <p:spPr>
          <a:xfrm>
            <a:off x="7206142" y="290440"/>
            <a:ext cx="4566121" cy="3500319"/>
          </a:xfrm>
          <a:prstGeom prst="rect">
            <a:avLst/>
          </a:prstGeom>
        </p:spPr>
      </p:pic>
      <p:sp>
        <p:nvSpPr>
          <p:cNvPr id="5" name="TextBox 4">
            <a:extLst>
              <a:ext uri="{FF2B5EF4-FFF2-40B4-BE49-F238E27FC236}">
                <a16:creationId xmlns:a16="http://schemas.microsoft.com/office/drawing/2014/main" id="{0AD28814-BA72-499E-92B9-FD48C0C48251}"/>
              </a:ext>
            </a:extLst>
          </p:cNvPr>
          <p:cNvSpPr txBox="1"/>
          <p:nvPr/>
        </p:nvSpPr>
        <p:spPr>
          <a:xfrm>
            <a:off x="310391" y="1153793"/>
            <a:ext cx="6895751" cy="5078313"/>
          </a:xfrm>
          <a:prstGeom prst="rect">
            <a:avLst/>
          </a:prstGeom>
          <a:noFill/>
        </p:spPr>
        <p:txBody>
          <a:bodyPr wrap="square" rtlCol="0">
            <a:spAutoFit/>
          </a:bodyPr>
          <a:lstStyle/>
          <a:p>
            <a:r>
              <a:rPr lang="en-GB" dirty="0"/>
              <a:t>Meet every term to discuss ways of making money to buy resources for the children</a:t>
            </a:r>
          </a:p>
          <a:p>
            <a:endParaRPr lang="en-GB" dirty="0"/>
          </a:p>
          <a:p>
            <a:r>
              <a:rPr lang="en-GB" dirty="0"/>
              <a:t>FOBS have paid this year:</a:t>
            </a:r>
          </a:p>
          <a:p>
            <a:r>
              <a:rPr lang="en-GB" dirty="0"/>
              <a:t>Art Teacher</a:t>
            </a:r>
          </a:p>
          <a:p>
            <a:r>
              <a:rPr lang="en-GB" dirty="0"/>
              <a:t>PE Teacher</a:t>
            </a:r>
          </a:p>
          <a:p>
            <a:r>
              <a:rPr lang="en-GB" dirty="0"/>
              <a:t>Dance Teacher</a:t>
            </a:r>
          </a:p>
          <a:p>
            <a:r>
              <a:rPr lang="en-GB" dirty="0"/>
              <a:t>Science and DT resources</a:t>
            </a:r>
          </a:p>
          <a:p>
            <a:r>
              <a:rPr lang="en-GB" dirty="0"/>
              <a:t>Coachers</a:t>
            </a:r>
          </a:p>
          <a:p>
            <a:r>
              <a:rPr lang="en-GB" dirty="0"/>
              <a:t>PE kits and equipment</a:t>
            </a:r>
          </a:p>
          <a:p>
            <a:r>
              <a:rPr lang="en-GB" dirty="0"/>
              <a:t>Books </a:t>
            </a:r>
          </a:p>
          <a:p>
            <a:r>
              <a:rPr lang="en-GB" dirty="0"/>
              <a:t>Kindles</a:t>
            </a:r>
          </a:p>
          <a:p>
            <a:r>
              <a:rPr lang="en-GB" dirty="0"/>
              <a:t>Mothers &amp; Fathers Day</a:t>
            </a:r>
          </a:p>
          <a:p>
            <a:endParaRPr lang="en-GB" dirty="0"/>
          </a:p>
          <a:p>
            <a:r>
              <a:rPr lang="en-GB" dirty="0"/>
              <a:t>Would you like to be part of this?</a:t>
            </a:r>
          </a:p>
          <a:p>
            <a:endParaRPr lang="en-GB" dirty="0"/>
          </a:p>
          <a:p>
            <a:r>
              <a:rPr lang="en-GB" dirty="0"/>
              <a:t>Next meeting Tuesday 17</a:t>
            </a:r>
            <a:r>
              <a:rPr lang="en-GB" baseline="30000" dirty="0"/>
              <a:t>th</a:t>
            </a:r>
            <a:r>
              <a:rPr lang="en-GB" dirty="0"/>
              <a:t> September 2024 at 18:30</a:t>
            </a:r>
          </a:p>
          <a:p>
            <a:endParaRPr lang="en-GB" dirty="0"/>
          </a:p>
        </p:txBody>
      </p:sp>
    </p:spTree>
    <p:extLst>
      <p:ext uri="{BB962C8B-B14F-4D97-AF65-F5344CB8AC3E}">
        <p14:creationId xmlns:p14="http://schemas.microsoft.com/office/powerpoint/2010/main" val="1459064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0857-9A09-45AD-8096-40B15E6FA0C9}"/>
              </a:ext>
            </a:extLst>
          </p:cNvPr>
          <p:cNvSpPr>
            <a:spLocks noGrp="1"/>
          </p:cNvSpPr>
          <p:nvPr>
            <p:ph type="title"/>
          </p:nvPr>
        </p:nvSpPr>
        <p:spPr/>
        <p:txBody>
          <a:bodyPr/>
          <a:lstStyle/>
          <a:p>
            <a:r>
              <a:rPr lang="en-GB" dirty="0"/>
              <a:t>Transition Dates</a:t>
            </a:r>
          </a:p>
        </p:txBody>
      </p:sp>
      <p:sp>
        <p:nvSpPr>
          <p:cNvPr id="3" name="Content Placeholder 2">
            <a:extLst>
              <a:ext uri="{FF2B5EF4-FFF2-40B4-BE49-F238E27FC236}">
                <a16:creationId xmlns:a16="http://schemas.microsoft.com/office/drawing/2014/main" id="{2A810981-43B9-4C4D-AFB6-1A4FFF5C498F}"/>
              </a:ext>
            </a:extLst>
          </p:cNvPr>
          <p:cNvSpPr>
            <a:spLocks noGrp="1"/>
          </p:cNvSpPr>
          <p:nvPr>
            <p:ph idx="1"/>
          </p:nvPr>
        </p:nvSpPr>
        <p:spPr/>
        <p:txBody>
          <a:bodyPr>
            <a:normAutofit fontScale="92500" lnSpcReduction="20000"/>
          </a:bodyPr>
          <a:lstStyle/>
          <a:p>
            <a:pPr marL="0" indent="0">
              <a:buNone/>
            </a:pPr>
            <a:r>
              <a:rPr lang="en-GB" dirty="0"/>
              <a:t>Reception</a:t>
            </a:r>
          </a:p>
          <a:p>
            <a:pPr marL="0" indent="0">
              <a:buNone/>
            </a:pPr>
            <a:r>
              <a:rPr lang="en-GB" dirty="0"/>
              <a:t>01/7/24 – 9.30 – 10.30                   Parents welcome to stay</a:t>
            </a:r>
          </a:p>
          <a:p>
            <a:pPr marL="0" indent="0">
              <a:buNone/>
            </a:pPr>
            <a:r>
              <a:rPr lang="en-GB" dirty="0"/>
              <a:t>04/7/24 – 13:00-14:00                    Parents welcome to stay</a:t>
            </a:r>
          </a:p>
          <a:p>
            <a:pPr marL="0" indent="0">
              <a:buNone/>
            </a:pPr>
            <a:r>
              <a:rPr lang="en-GB" dirty="0"/>
              <a:t>08/7/24 – 9.30 – 11.30 am             Children only please</a:t>
            </a:r>
          </a:p>
          <a:p>
            <a:pPr marL="0" indent="0">
              <a:buNone/>
            </a:pPr>
            <a:endParaRPr lang="en-GB" dirty="0"/>
          </a:p>
          <a:p>
            <a:pPr marL="0" indent="0">
              <a:buNone/>
            </a:pPr>
            <a:r>
              <a:rPr lang="en-GB" dirty="0"/>
              <a:t>Nursery</a:t>
            </a:r>
          </a:p>
          <a:p>
            <a:pPr marL="0" indent="0">
              <a:buNone/>
            </a:pPr>
            <a:r>
              <a:rPr lang="en-GB" dirty="0"/>
              <a:t>02/7/24 –    9:30- 10:30                  With Parents</a:t>
            </a:r>
          </a:p>
          <a:p>
            <a:pPr marL="0" indent="0">
              <a:buNone/>
            </a:pPr>
            <a:r>
              <a:rPr lang="en-GB" dirty="0"/>
              <a:t>05/7/24 –  13:00-14:00                   With Parents</a:t>
            </a:r>
          </a:p>
          <a:p>
            <a:pPr marL="0" indent="0">
              <a:buNone/>
            </a:pPr>
            <a:endParaRPr lang="en-GB" dirty="0"/>
          </a:p>
        </p:txBody>
      </p:sp>
    </p:spTree>
    <p:extLst>
      <p:ext uri="{BB962C8B-B14F-4D97-AF65-F5344CB8AC3E}">
        <p14:creationId xmlns:p14="http://schemas.microsoft.com/office/powerpoint/2010/main" val="367236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BBDF-7161-4D73-B1DC-8453B7857493}"/>
              </a:ext>
            </a:extLst>
          </p:cNvPr>
          <p:cNvSpPr>
            <a:spLocks noGrp="1"/>
          </p:cNvSpPr>
          <p:nvPr>
            <p:ph type="title"/>
          </p:nvPr>
        </p:nvSpPr>
        <p:spPr/>
        <p:txBody>
          <a:bodyPr/>
          <a:lstStyle/>
          <a:p>
            <a:r>
              <a:rPr lang="en-GB" dirty="0"/>
              <a:t>                               homework</a:t>
            </a:r>
          </a:p>
        </p:txBody>
      </p:sp>
      <p:sp>
        <p:nvSpPr>
          <p:cNvPr id="3" name="Content Placeholder 2">
            <a:extLst>
              <a:ext uri="{FF2B5EF4-FFF2-40B4-BE49-F238E27FC236}">
                <a16:creationId xmlns:a16="http://schemas.microsoft.com/office/drawing/2014/main" id="{A3044CC0-E5D2-4CC8-88D4-58C731B1DB7D}"/>
              </a:ext>
            </a:extLst>
          </p:cNvPr>
          <p:cNvSpPr>
            <a:spLocks noGrp="1"/>
          </p:cNvSpPr>
          <p:nvPr>
            <p:ph idx="1"/>
          </p:nvPr>
        </p:nvSpPr>
        <p:spPr/>
        <p:txBody>
          <a:bodyPr/>
          <a:lstStyle/>
          <a:p>
            <a:pPr marL="0" indent="0">
              <a:buNone/>
            </a:pPr>
            <a:r>
              <a:rPr lang="en-GB" dirty="0"/>
              <a:t>           </a:t>
            </a:r>
          </a:p>
          <a:p>
            <a:pPr marL="0" indent="0">
              <a:buNone/>
            </a:pPr>
            <a:endParaRPr lang="en-GB" dirty="0"/>
          </a:p>
          <a:p>
            <a:pPr marL="0" indent="0">
              <a:buNone/>
            </a:pPr>
            <a:r>
              <a:rPr lang="en-GB" dirty="0"/>
              <a:t>                                           </a:t>
            </a:r>
            <a:r>
              <a:rPr lang="en-GB" sz="3600" dirty="0">
                <a:latin typeface="Calibri" panose="020F0502020204030204" pitchFamily="34" charset="0"/>
                <a:ea typeface="Cambria" panose="02040503050406030204" pitchFamily="18" charset="0"/>
                <a:cs typeface="Calibri" panose="020F0502020204030204" pitchFamily="34" charset="0"/>
              </a:rPr>
              <a:t>ALL ABOUT BOXES</a:t>
            </a:r>
          </a:p>
        </p:txBody>
      </p:sp>
    </p:spTree>
    <p:extLst>
      <p:ext uri="{BB962C8B-B14F-4D97-AF65-F5344CB8AC3E}">
        <p14:creationId xmlns:p14="http://schemas.microsoft.com/office/powerpoint/2010/main" val="3916158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FDEE-6C32-4595-9462-01558A521939}"/>
              </a:ext>
            </a:extLst>
          </p:cNvPr>
          <p:cNvSpPr>
            <a:spLocks noGrp="1"/>
          </p:cNvSpPr>
          <p:nvPr>
            <p:ph type="title"/>
          </p:nvPr>
        </p:nvSpPr>
        <p:spPr/>
        <p:txBody>
          <a:bodyPr/>
          <a:lstStyle/>
          <a:p>
            <a:r>
              <a:rPr lang="en-GB" dirty="0"/>
              <a:t>                             </a:t>
            </a:r>
            <a:br>
              <a:rPr lang="en-GB" dirty="0"/>
            </a:br>
            <a:r>
              <a:rPr lang="en-GB" dirty="0"/>
              <a:t>                              </a:t>
            </a:r>
          </a:p>
        </p:txBody>
      </p:sp>
      <p:sp>
        <p:nvSpPr>
          <p:cNvPr id="3" name="Content Placeholder 2">
            <a:extLst>
              <a:ext uri="{FF2B5EF4-FFF2-40B4-BE49-F238E27FC236}">
                <a16:creationId xmlns:a16="http://schemas.microsoft.com/office/drawing/2014/main" id="{2C260B5F-A05E-48EA-A9D7-3B2E486B4A52}"/>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sz="3200" dirty="0">
                <a:latin typeface="Calibri" panose="020F0502020204030204" pitchFamily="34" charset="0"/>
                <a:cs typeface="Calibri" panose="020F0502020204030204" pitchFamily="34" charset="0"/>
              </a:rPr>
              <a:t>                                        QUESTIONS?</a:t>
            </a:r>
          </a:p>
        </p:txBody>
      </p:sp>
    </p:spTree>
    <p:extLst>
      <p:ext uri="{BB962C8B-B14F-4D97-AF65-F5344CB8AC3E}">
        <p14:creationId xmlns:p14="http://schemas.microsoft.com/office/powerpoint/2010/main" val="3413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6145-BA81-414B-8E52-F27081C94CBF}"/>
              </a:ext>
            </a:extLst>
          </p:cNvPr>
          <p:cNvSpPr>
            <a:spLocks noGrp="1"/>
          </p:cNvSpPr>
          <p:nvPr>
            <p:ph type="title"/>
          </p:nvPr>
        </p:nvSpPr>
        <p:spPr/>
        <p:txBody>
          <a:bodyPr/>
          <a:lstStyle/>
          <a:p>
            <a:r>
              <a:rPr lang="en-GB" dirty="0"/>
              <a:t>                        Meet the Team</a:t>
            </a:r>
          </a:p>
        </p:txBody>
      </p:sp>
      <p:sp>
        <p:nvSpPr>
          <p:cNvPr id="3" name="Content Placeholder 2">
            <a:extLst>
              <a:ext uri="{FF2B5EF4-FFF2-40B4-BE49-F238E27FC236}">
                <a16:creationId xmlns:a16="http://schemas.microsoft.com/office/drawing/2014/main" id="{BCD135E0-529D-4D3C-84E2-4FE1189857F1}"/>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97569DE-583B-425E-BFE7-3B542622D3DE}"/>
              </a:ext>
            </a:extLst>
          </p:cNvPr>
          <p:cNvPicPr>
            <a:picLocks noChangeAspect="1"/>
          </p:cNvPicPr>
          <p:nvPr/>
        </p:nvPicPr>
        <p:blipFill>
          <a:blip r:embed="rId2"/>
          <a:stretch>
            <a:fillRect/>
          </a:stretch>
        </p:blipFill>
        <p:spPr>
          <a:xfrm>
            <a:off x="1151508" y="1233843"/>
            <a:ext cx="10800588" cy="2170176"/>
          </a:xfrm>
          <a:prstGeom prst="rect">
            <a:avLst/>
          </a:prstGeom>
        </p:spPr>
      </p:pic>
      <p:pic>
        <p:nvPicPr>
          <p:cNvPr id="5" name="Picture 4">
            <a:extLst>
              <a:ext uri="{FF2B5EF4-FFF2-40B4-BE49-F238E27FC236}">
                <a16:creationId xmlns:a16="http://schemas.microsoft.com/office/drawing/2014/main" id="{4B413710-2BDD-4A1C-BD89-7252BCF1FB43}"/>
              </a:ext>
            </a:extLst>
          </p:cNvPr>
          <p:cNvPicPr>
            <a:picLocks noChangeAspect="1"/>
          </p:cNvPicPr>
          <p:nvPr/>
        </p:nvPicPr>
        <p:blipFill>
          <a:blip r:embed="rId3"/>
          <a:stretch>
            <a:fillRect/>
          </a:stretch>
        </p:blipFill>
        <p:spPr>
          <a:xfrm>
            <a:off x="5265180" y="1263173"/>
            <a:ext cx="1194343" cy="1795750"/>
          </a:xfrm>
          <a:prstGeom prst="rect">
            <a:avLst/>
          </a:prstGeom>
        </p:spPr>
      </p:pic>
      <p:pic>
        <p:nvPicPr>
          <p:cNvPr id="6" name="Picture 5">
            <a:extLst>
              <a:ext uri="{FF2B5EF4-FFF2-40B4-BE49-F238E27FC236}">
                <a16:creationId xmlns:a16="http://schemas.microsoft.com/office/drawing/2014/main" id="{BBC2F79A-36EA-4214-A27B-82C29BDB85C5}"/>
              </a:ext>
            </a:extLst>
          </p:cNvPr>
          <p:cNvPicPr>
            <a:picLocks noChangeAspect="1"/>
          </p:cNvPicPr>
          <p:nvPr/>
        </p:nvPicPr>
        <p:blipFill>
          <a:blip r:embed="rId4"/>
          <a:stretch>
            <a:fillRect/>
          </a:stretch>
        </p:blipFill>
        <p:spPr>
          <a:xfrm>
            <a:off x="5084893" y="4277462"/>
            <a:ext cx="1693412" cy="1766582"/>
          </a:xfrm>
          <a:prstGeom prst="rect">
            <a:avLst/>
          </a:prstGeom>
        </p:spPr>
      </p:pic>
      <p:pic>
        <p:nvPicPr>
          <p:cNvPr id="7" name="Picture 6">
            <a:extLst>
              <a:ext uri="{FF2B5EF4-FFF2-40B4-BE49-F238E27FC236}">
                <a16:creationId xmlns:a16="http://schemas.microsoft.com/office/drawing/2014/main" id="{B7C5F8F4-196E-45D3-BCAD-37C35AA363F4}"/>
              </a:ext>
            </a:extLst>
          </p:cNvPr>
          <p:cNvPicPr>
            <a:picLocks noChangeAspect="1"/>
          </p:cNvPicPr>
          <p:nvPr/>
        </p:nvPicPr>
        <p:blipFill>
          <a:blip r:embed="rId5"/>
          <a:stretch>
            <a:fillRect/>
          </a:stretch>
        </p:blipFill>
        <p:spPr>
          <a:xfrm>
            <a:off x="1033554" y="4065409"/>
            <a:ext cx="1608978" cy="1819810"/>
          </a:xfrm>
          <a:prstGeom prst="rect">
            <a:avLst/>
          </a:prstGeom>
        </p:spPr>
      </p:pic>
      <p:pic>
        <p:nvPicPr>
          <p:cNvPr id="8" name="Picture 7">
            <a:extLst>
              <a:ext uri="{FF2B5EF4-FFF2-40B4-BE49-F238E27FC236}">
                <a16:creationId xmlns:a16="http://schemas.microsoft.com/office/drawing/2014/main" id="{CD3B3291-3204-486D-A356-21FC0BB636FB}"/>
              </a:ext>
            </a:extLst>
          </p:cNvPr>
          <p:cNvPicPr>
            <a:picLocks noChangeAspect="1"/>
          </p:cNvPicPr>
          <p:nvPr/>
        </p:nvPicPr>
        <p:blipFill>
          <a:blip r:embed="rId6"/>
          <a:stretch>
            <a:fillRect/>
          </a:stretch>
        </p:blipFill>
        <p:spPr>
          <a:xfrm>
            <a:off x="9018197" y="4063080"/>
            <a:ext cx="1157649" cy="1740003"/>
          </a:xfrm>
          <a:prstGeom prst="rect">
            <a:avLst/>
          </a:prstGeom>
        </p:spPr>
      </p:pic>
      <p:sp>
        <p:nvSpPr>
          <p:cNvPr id="14" name="TextBox 13">
            <a:extLst>
              <a:ext uri="{FF2B5EF4-FFF2-40B4-BE49-F238E27FC236}">
                <a16:creationId xmlns:a16="http://schemas.microsoft.com/office/drawing/2014/main" id="{74413FA8-16C2-4350-A99D-4561D7F40EE0}"/>
              </a:ext>
            </a:extLst>
          </p:cNvPr>
          <p:cNvSpPr txBox="1"/>
          <p:nvPr/>
        </p:nvSpPr>
        <p:spPr>
          <a:xfrm>
            <a:off x="1035035" y="3161612"/>
            <a:ext cx="10123411" cy="923330"/>
          </a:xfrm>
          <a:prstGeom prst="rect">
            <a:avLst/>
          </a:prstGeom>
          <a:noFill/>
        </p:spPr>
        <p:txBody>
          <a:bodyPr wrap="square" rtlCol="0">
            <a:spAutoFit/>
          </a:bodyPr>
          <a:lstStyle/>
          <a:p>
            <a:r>
              <a:rPr lang="en-GB" dirty="0"/>
              <a:t>        Mrs Ray                                              Miss Whittingham                               Miss Thorpe</a:t>
            </a:r>
          </a:p>
          <a:p>
            <a:r>
              <a:rPr lang="en-GB" dirty="0"/>
              <a:t>Executive Headteacher                             Head of School, DSL &amp;                           Class Teacher</a:t>
            </a:r>
          </a:p>
          <a:p>
            <a:r>
              <a:rPr lang="en-GB" dirty="0"/>
              <a:t>                                                                  Early Years Lead</a:t>
            </a:r>
          </a:p>
        </p:txBody>
      </p:sp>
      <p:sp>
        <p:nvSpPr>
          <p:cNvPr id="18" name="TextBox 17">
            <a:extLst>
              <a:ext uri="{FF2B5EF4-FFF2-40B4-BE49-F238E27FC236}">
                <a16:creationId xmlns:a16="http://schemas.microsoft.com/office/drawing/2014/main" id="{B9BB43A2-3C10-4FA5-BBBE-F49008EEF5B7}"/>
              </a:ext>
            </a:extLst>
          </p:cNvPr>
          <p:cNvSpPr txBox="1"/>
          <p:nvPr/>
        </p:nvSpPr>
        <p:spPr>
          <a:xfrm>
            <a:off x="1033554" y="6191075"/>
            <a:ext cx="10006358" cy="646331"/>
          </a:xfrm>
          <a:prstGeom prst="rect">
            <a:avLst/>
          </a:prstGeom>
          <a:noFill/>
        </p:spPr>
        <p:txBody>
          <a:bodyPr wrap="square" rtlCol="0">
            <a:spAutoFit/>
          </a:bodyPr>
          <a:lstStyle/>
          <a:p>
            <a:r>
              <a:rPr lang="en-GB" dirty="0"/>
              <a:t>Miss </a:t>
            </a:r>
            <a:r>
              <a:rPr lang="en-GB" dirty="0" err="1"/>
              <a:t>Ashbolt</a:t>
            </a:r>
            <a:r>
              <a:rPr lang="en-GB" dirty="0"/>
              <a:t>                                                   Mrs Shore                                          Mrs Cooper</a:t>
            </a:r>
          </a:p>
          <a:p>
            <a:r>
              <a:rPr lang="en-GB" dirty="0"/>
              <a:t>  EYFS TA                                                       EYFS TA                                                Secretary</a:t>
            </a:r>
          </a:p>
        </p:txBody>
      </p:sp>
      <p:pic>
        <p:nvPicPr>
          <p:cNvPr id="9" name="Picture 8">
            <a:extLst>
              <a:ext uri="{FF2B5EF4-FFF2-40B4-BE49-F238E27FC236}">
                <a16:creationId xmlns:a16="http://schemas.microsoft.com/office/drawing/2014/main" id="{B0943844-E678-4403-B0DD-7F72E4237704}"/>
              </a:ext>
            </a:extLst>
          </p:cNvPr>
          <p:cNvPicPr>
            <a:picLocks noChangeAspect="1"/>
          </p:cNvPicPr>
          <p:nvPr/>
        </p:nvPicPr>
        <p:blipFill>
          <a:blip r:embed="rId7"/>
          <a:stretch>
            <a:fillRect/>
          </a:stretch>
        </p:blipFill>
        <p:spPr>
          <a:xfrm>
            <a:off x="8640661" y="1233843"/>
            <a:ext cx="1535185" cy="2007959"/>
          </a:xfrm>
          <a:prstGeom prst="rect">
            <a:avLst/>
          </a:prstGeom>
        </p:spPr>
      </p:pic>
    </p:spTree>
    <p:extLst>
      <p:ext uri="{BB962C8B-B14F-4D97-AF65-F5344CB8AC3E}">
        <p14:creationId xmlns:p14="http://schemas.microsoft.com/office/powerpoint/2010/main" val="74839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8B248-8C39-4B65-89F9-51D1E60E30E1}"/>
              </a:ext>
            </a:extLst>
          </p:cNvPr>
          <p:cNvSpPr>
            <a:spLocks noGrp="1"/>
          </p:cNvSpPr>
          <p:nvPr>
            <p:ph type="title"/>
          </p:nvPr>
        </p:nvSpPr>
        <p:spPr/>
        <p:txBody>
          <a:bodyPr/>
          <a:lstStyle/>
          <a:p>
            <a:r>
              <a:rPr lang="en-GB" dirty="0"/>
              <a:t>                                     Vision</a:t>
            </a:r>
          </a:p>
        </p:txBody>
      </p:sp>
      <p:sp>
        <p:nvSpPr>
          <p:cNvPr id="3" name="Content Placeholder 2">
            <a:extLst>
              <a:ext uri="{FF2B5EF4-FFF2-40B4-BE49-F238E27FC236}">
                <a16:creationId xmlns:a16="http://schemas.microsoft.com/office/drawing/2014/main" id="{165DE975-B769-48F6-9E16-2176B7FBC368}"/>
              </a:ext>
            </a:extLst>
          </p:cNvPr>
          <p:cNvSpPr>
            <a:spLocks noGrp="1"/>
          </p:cNvSpPr>
          <p:nvPr>
            <p:ph idx="1"/>
          </p:nvPr>
        </p:nvSpPr>
        <p:spPr/>
        <p:txBody>
          <a:bodyPr/>
          <a:lstStyle/>
          <a:p>
            <a:pPr marL="0" indent="0">
              <a:buNone/>
            </a:pPr>
            <a:endParaRPr lang="en-GB" dirty="0"/>
          </a:p>
          <a:p>
            <a:pPr marL="0" indent="0" algn="ctr">
              <a:buNone/>
            </a:pPr>
            <a:r>
              <a:rPr lang="en-GB" i="1" dirty="0"/>
              <a:t>With wisdom, respect and love, we flourish and shine.</a:t>
            </a:r>
          </a:p>
        </p:txBody>
      </p:sp>
      <p:sp>
        <p:nvSpPr>
          <p:cNvPr id="4" name="Rectangle 3">
            <a:extLst>
              <a:ext uri="{FF2B5EF4-FFF2-40B4-BE49-F238E27FC236}">
                <a16:creationId xmlns:a16="http://schemas.microsoft.com/office/drawing/2014/main" id="{D969DFF0-DFE0-4B3E-ACF5-ABE4E73F51D5}"/>
              </a:ext>
            </a:extLst>
          </p:cNvPr>
          <p:cNvSpPr/>
          <p:nvPr/>
        </p:nvSpPr>
        <p:spPr>
          <a:xfrm>
            <a:off x="2860647" y="3205908"/>
            <a:ext cx="6610524" cy="2585323"/>
          </a:xfrm>
          <a:prstGeom prst="rect">
            <a:avLst/>
          </a:prstGeom>
        </p:spPr>
        <p:txBody>
          <a:bodyPr wrap="square">
            <a:spAutoFit/>
          </a:bodyPr>
          <a:lstStyle/>
          <a:p>
            <a:pPr algn="ctr" fontAlgn="t"/>
            <a:r>
              <a:rPr lang="en-GB" b="1" dirty="0">
                <a:solidFill>
                  <a:srgbClr val="FF0000"/>
                </a:solidFill>
                <a:latin typeface="chalkboard"/>
              </a:rPr>
              <a:t>Our School Prayer is: </a:t>
            </a:r>
          </a:p>
          <a:p>
            <a:pPr algn="ctr" fontAlgn="t"/>
            <a:endParaRPr lang="en-GB" dirty="0">
              <a:solidFill>
                <a:srgbClr val="FF0000"/>
              </a:solidFill>
              <a:latin typeface="Comic Sans MS" panose="030F0702030302020204" pitchFamily="66" charset="0"/>
            </a:endParaRPr>
          </a:p>
          <a:p>
            <a:pPr algn="ctr" fontAlgn="t"/>
            <a:r>
              <a:rPr lang="en-GB" b="1" dirty="0">
                <a:solidFill>
                  <a:srgbClr val="FF0000"/>
                </a:solidFill>
                <a:latin typeface="Comic Sans MS" panose="030F0702030302020204" pitchFamily="66" charset="0"/>
              </a:rPr>
              <a:t>Let our school be full of love and respect for one another,</a:t>
            </a:r>
            <a:endParaRPr lang="en-GB" dirty="0">
              <a:solidFill>
                <a:srgbClr val="FF0000"/>
              </a:solidFill>
              <a:latin typeface="Comic Sans MS" panose="030F0702030302020204" pitchFamily="66" charset="0"/>
            </a:endParaRPr>
          </a:p>
          <a:p>
            <a:pPr algn="ctr" fontAlgn="t"/>
            <a:r>
              <a:rPr lang="en-GB" b="1" dirty="0">
                <a:solidFill>
                  <a:srgbClr val="FF0000"/>
                </a:solidFill>
                <a:latin typeface="Comic Sans MS" panose="030F0702030302020204" pitchFamily="66" charset="0"/>
              </a:rPr>
              <a:t>Let us have the wisdom to understand our place and flourish as part of God’s creation</a:t>
            </a:r>
            <a:endParaRPr lang="en-GB" dirty="0">
              <a:solidFill>
                <a:srgbClr val="FF0000"/>
              </a:solidFill>
              <a:latin typeface="Comic Sans MS" panose="030F0702030302020204" pitchFamily="66" charset="0"/>
            </a:endParaRPr>
          </a:p>
          <a:p>
            <a:pPr algn="ctr" fontAlgn="t"/>
            <a:r>
              <a:rPr lang="en-GB" b="1" dirty="0">
                <a:solidFill>
                  <a:srgbClr val="FF0000"/>
                </a:solidFill>
                <a:latin typeface="Comic Sans MS" panose="030F0702030302020204" pitchFamily="66" charset="0"/>
              </a:rPr>
              <a:t>But the courage to make the world a better place</a:t>
            </a:r>
            <a:endParaRPr lang="en-GB" dirty="0">
              <a:solidFill>
                <a:srgbClr val="FF0000"/>
              </a:solidFill>
              <a:latin typeface="Comic Sans MS" panose="030F0702030302020204" pitchFamily="66" charset="0"/>
            </a:endParaRPr>
          </a:p>
          <a:p>
            <a:pPr algn="ctr" fontAlgn="t"/>
            <a:r>
              <a:rPr lang="en-GB" b="1" dirty="0">
                <a:solidFill>
                  <a:srgbClr val="FF0000"/>
                </a:solidFill>
                <a:latin typeface="Comic Sans MS" panose="030F0702030302020204" pitchFamily="66" charset="0"/>
              </a:rPr>
              <a:t>With the help of your love may we shine</a:t>
            </a:r>
            <a:endParaRPr lang="en-GB" dirty="0">
              <a:solidFill>
                <a:srgbClr val="FF0000"/>
              </a:solidFill>
              <a:latin typeface="Comic Sans MS" panose="030F0702030302020204" pitchFamily="66" charset="0"/>
            </a:endParaRPr>
          </a:p>
          <a:p>
            <a:pPr algn="ctr" fontAlgn="t"/>
            <a:r>
              <a:rPr lang="en-GB" b="1" dirty="0">
                <a:solidFill>
                  <a:srgbClr val="FF0000"/>
                </a:solidFill>
                <a:latin typeface="Comic Sans MS" panose="030F0702030302020204" pitchFamily="66" charset="0"/>
              </a:rPr>
              <a:t>Amen</a:t>
            </a:r>
            <a:endParaRPr lang="en-GB" b="0" i="0" dirty="0">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193960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D230F4-B886-4A99-9B39-5B54E70FD6B0}"/>
              </a:ext>
            </a:extLst>
          </p:cNvPr>
          <p:cNvSpPr>
            <a:spLocks noGrp="1"/>
          </p:cNvSpPr>
          <p:nvPr>
            <p:ph type="title"/>
          </p:nvPr>
        </p:nvSpPr>
        <p:spPr>
          <a:xfrm>
            <a:off x="838200" y="365125"/>
            <a:ext cx="10515600" cy="733833"/>
          </a:xfrm>
        </p:spPr>
        <p:txBody>
          <a:bodyPr>
            <a:normAutofit/>
          </a:bodyPr>
          <a:lstStyle/>
          <a:p>
            <a:r>
              <a:rPr lang="en-GB" dirty="0"/>
              <a:t>                    Parents as Partners</a:t>
            </a:r>
          </a:p>
        </p:txBody>
      </p:sp>
      <p:sp>
        <p:nvSpPr>
          <p:cNvPr id="4" name="Content Placeholder 3">
            <a:extLst>
              <a:ext uri="{FF2B5EF4-FFF2-40B4-BE49-F238E27FC236}">
                <a16:creationId xmlns:a16="http://schemas.microsoft.com/office/drawing/2014/main" id="{D4C9B994-A1AB-4EEF-833A-9C64AA6552C3}"/>
              </a:ext>
            </a:extLst>
          </p:cNvPr>
          <p:cNvSpPr>
            <a:spLocks noGrp="1"/>
          </p:cNvSpPr>
          <p:nvPr>
            <p:ph idx="1"/>
          </p:nvPr>
        </p:nvSpPr>
        <p:spPr>
          <a:xfrm>
            <a:off x="695586" y="1098958"/>
            <a:ext cx="10515600" cy="4351338"/>
          </a:xfrm>
        </p:spPr>
        <p:txBody>
          <a:bodyPr>
            <a:normAutofit/>
          </a:bodyPr>
          <a:lstStyle/>
          <a:p>
            <a:endParaRPr lang="en-GB" dirty="0"/>
          </a:p>
          <a:p>
            <a:endParaRPr lang="en-GB" dirty="0"/>
          </a:p>
          <a:p>
            <a:r>
              <a:rPr lang="en-GB" dirty="0">
                <a:latin typeface="Calibri" panose="020F0502020204030204" pitchFamily="34" charset="0"/>
                <a:cs typeface="Calibri" panose="020F0502020204030204" pitchFamily="34" charset="0"/>
              </a:rPr>
              <a:t>We recognise the importance of parents and carers in a child’s developing stages. As a primary care provider you are your child’s first educators and we greatly value any input, opinions and information you can share with us about your child’s learning and progress.</a:t>
            </a:r>
          </a:p>
          <a:p>
            <a:r>
              <a:rPr lang="en-GB" dirty="0">
                <a:latin typeface="Calibri" panose="020F0502020204030204" pitchFamily="34" charset="0"/>
                <a:cs typeface="Calibri" panose="020F0502020204030204" pitchFamily="34" charset="0"/>
              </a:rPr>
              <a:t>To facilitate this we have a Class Dojo, an online virtual timeline that you are able to assess via a personalised login and passcode. Through this we keep you up to date with things that are happening in and around school. You can also contact us via the messaging service which is checked daily by staff.</a:t>
            </a:r>
          </a:p>
          <a:p>
            <a:endParaRPr lang="en-GB" dirty="0"/>
          </a:p>
          <a:p>
            <a:endParaRPr lang="en-GB" dirty="0"/>
          </a:p>
        </p:txBody>
      </p:sp>
      <p:pic>
        <p:nvPicPr>
          <p:cNvPr id="5" name="Picture 4">
            <a:extLst>
              <a:ext uri="{FF2B5EF4-FFF2-40B4-BE49-F238E27FC236}">
                <a16:creationId xmlns:a16="http://schemas.microsoft.com/office/drawing/2014/main" id="{91FDB228-C34F-4F00-80D1-1E8E84D22185}"/>
              </a:ext>
            </a:extLst>
          </p:cNvPr>
          <p:cNvPicPr>
            <a:picLocks noChangeAspect="1"/>
          </p:cNvPicPr>
          <p:nvPr/>
        </p:nvPicPr>
        <p:blipFill>
          <a:blip r:embed="rId2"/>
          <a:stretch>
            <a:fillRect/>
          </a:stretch>
        </p:blipFill>
        <p:spPr>
          <a:xfrm>
            <a:off x="7702035" y="4479784"/>
            <a:ext cx="4185165" cy="2190791"/>
          </a:xfrm>
          <a:prstGeom prst="rect">
            <a:avLst/>
          </a:prstGeom>
        </p:spPr>
      </p:pic>
    </p:spTree>
    <p:extLst>
      <p:ext uri="{BB962C8B-B14F-4D97-AF65-F5344CB8AC3E}">
        <p14:creationId xmlns:p14="http://schemas.microsoft.com/office/powerpoint/2010/main" val="135847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856278-52A4-4758-826C-3429A8116F30}"/>
              </a:ext>
            </a:extLst>
          </p:cNvPr>
          <p:cNvSpPr>
            <a:spLocks noGrp="1"/>
          </p:cNvSpPr>
          <p:nvPr>
            <p:ph type="title"/>
          </p:nvPr>
        </p:nvSpPr>
        <p:spPr>
          <a:xfrm>
            <a:off x="838200" y="365125"/>
            <a:ext cx="10515600" cy="817723"/>
          </a:xfrm>
        </p:spPr>
        <p:txBody>
          <a:bodyPr>
            <a:normAutofit fontScale="90000"/>
          </a:bodyPr>
          <a:lstStyle/>
          <a:p>
            <a:r>
              <a:rPr lang="en-GB" dirty="0"/>
              <a:t>                </a:t>
            </a:r>
            <a:br>
              <a:rPr lang="en-GB" dirty="0"/>
            </a:br>
            <a:r>
              <a:rPr lang="en-GB" dirty="0"/>
              <a:t>                       Parents as Partners (</a:t>
            </a:r>
            <a:r>
              <a:rPr lang="en-GB" dirty="0" err="1"/>
              <a:t>cont</a:t>
            </a:r>
            <a:r>
              <a:rPr lang="en-GB" dirty="0"/>
              <a:t>)</a:t>
            </a:r>
            <a:br>
              <a:rPr lang="en-GB" dirty="0"/>
            </a:br>
            <a:endParaRPr lang="en-GB" dirty="0"/>
          </a:p>
        </p:txBody>
      </p:sp>
      <p:sp>
        <p:nvSpPr>
          <p:cNvPr id="5" name="Content Placeholder 4">
            <a:extLst>
              <a:ext uri="{FF2B5EF4-FFF2-40B4-BE49-F238E27FC236}">
                <a16:creationId xmlns:a16="http://schemas.microsoft.com/office/drawing/2014/main" id="{39D4707B-0450-4332-8539-99C9BBCB7339}"/>
              </a:ext>
            </a:extLst>
          </p:cNvPr>
          <p:cNvSpPr>
            <a:spLocks noGrp="1"/>
          </p:cNvSpPr>
          <p:nvPr>
            <p:ph idx="1"/>
          </p:nvPr>
        </p:nvSpPr>
        <p:spPr>
          <a:xfrm>
            <a:off x="1451579" y="2015732"/>
            <a:ext cx="9603275" cy="4049508"/>
          </a:xfrm>
        </p:spPr>
        <p:txBody>
          <a:bodyPr>
            <a:normAutofit fontScale="70000" lnSpcReduction="20000"/>
          </a:bodyPr>
          <a:lstStyle/>
          <a:p>
            <a:r>
              <a:rPr lang="en-GB" sz="2600" dirty="0">
                <a:latin typeface="Calibri" panose="020F0502020204030204" pitchFamily="34" charset="0"/>
                <a:cs typeface="Calibri" panose="020F0502020204030204" pitchFamily="34" charset="0"/>
              </a:rPr>
              <a:t>We provide many opportunities for parents and carers to take an active part in their child’s education. These include:</a:t>
            </a:r>
          </a:p>
          <a:p>
            <a:pPr marL="0" indent="0">
              <a:buNone/>
            </a:pPr>
            <a:r>
              <a:rPr lang="en-GB" sz="2600" dirty="0">
                <a:latin typeface="Calibri" panose="020F0502020204030204" pitchFamily="34" charset="0"/>
                <a:cs typeface="Calibri" panose="020F0502020204030204" pitchFamily="34" charset="0"/>
              </a:rPr>
              <a:t>   •	A class assembly</a:t>
            </a:r>
          </a:p>
          <a:p>
            <a:pPr marL="0" indent="0">
              <a:buNone/>
            </a:pPr>
            <a:r>
              <a:rPr lang="en-GB" sz="2600" dirty="0">
                <a:latin typeface="Calibri" panose="020F0502020204030204" pitchFamily="34" charset="0"/>
                <a:cs typeface="Calibri" panose="020F0502020204030204" pitchFamily="34" charset="0"/>
              </a:rPr>
              <a:t>   •	Educational visits</a:t>
            </a:r>
          </a:p>
          <a:p>
            <a:pPr marL="0" indent="0">
              <a:buNone/>
            </a:pPr>
            <a:r>
              <a:rPr lang="en-GB" sz="2600" dirty="0">
                <a:latin typeface="Calibri" panose="020F0502020204030204" pitchFamily="34" charset="0"/>
                <a:cs typeface="Calibri" panose="020F0502020204030204" pitchFamily="34" charset="0"/>
              </a:rPr>
              <a:t>   •	Sports events</a:t>
            </a:r>
          </a:p>
          <a:p>
            <a:pPr marL="0" indent="0">
              <a:buNone/>
            </a:pPr>
            <a:r>
              <a:rPr lang="en-GB" sz="2600" dirty="0">
                <a:latin typeface="Calibri" panose="020F0502020204030204" pitchFamily="34" charset="0"/>
                <a:cs typeface="Calibri" panose="020F0502020204030204" pitchFamily="34" charset="0"/>
              </a:rPr>
              <a:t>   •	Weekly newsletters</a:t>
            </a:r>
          </a:p>
          <a:p>
            <a:pPr marL="0" indent="0">
              <a:buNone/>
            </a:pPr>
            <a:r>
              <a:rPr lang="en-GB" sz="2600" dirty="0">
                <a:latin typeface="Calibri" panose="020F0502020204030204" pitchFamily="34" charset="0"/>
                <a:cs typeface="Calibri" panose="020F0502020204030204" pitchFamily="34" charset="0"/>
              </a:rPr>
              <a:t>   •	Drop in sessions to view children’s work</a:t>
            </a:r>
          </a:p>
          <a:p>
            <a:pPr marL="0" indent="0">
              <a:buNone/>
            </a:pPr>
            <a:endParaRPr lang="en-GB" sz="2600" dirty="0">
              <a:latin typeface="Calibri" panose="020F0502020204030204" pitchFamily="34" charset="0"/>
              <a:cs typeface="Calibri" panose="020F0502020204030204" pitchFamily="34" charset="0"/>
            </a:endParaRPr>
          </a:p>
          <a:p>
            <a:pPr marL="0" indent="0">
              <a:buNone/>
            </a:pPr>
            <a:r>
              <a:rPr lang="en-GB" sz="2600" dirty="0">
                <a:latin typeface="Calibri" panose="020F0502020204030204" pitchFamily="34" charset="0"/>
                <a:cs typeface="Calibri" panose="020F0502020204030204" pitchFamily="34" charset="0"/>
              </a:rPr>
              <a:t>Most importantly, our family ethos is central to our school and as such we operate an open door policy where parents are actively encouraged to meet with staff at the earliest opportunity to discuss any concerns.</a:t>
            </a:r>
          </a:p>
          <a:p>
            <a:endParaRPr lang="en-GB" dirty="0"/>
          </a:p>
        </p:txBody>
      </p:sp>
    </p:spTree>
    <p:extLst>
      <p:ext uri="{BB962C8B-B14F-4D97-AF65-F5344CB8AC3E}">
        <p14:creationId xmlns:p14="http://schemas.microsoft.com/office/powerpoint/2010/main" val="195753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E658-0309-4DE6-A3A2-F8DDB66D5BC5}"/>
              </a:ext>
            </a:extLst>
          </p:cNvPr>
          <p:cNvSpPr>
            <a:spLocks noGrp="1"/>
          </p:cNvSpPr>
          <p:nvPr>
            <p:ph type="title"/>
          </p:nvPr>
        </p:nvSpPr>
        <p:spPr>
          <a:xfrm>
            <a:off x="838200" y="365126"/>
            <a:ext cx="10515600" cy="842890"/>
          </a:xfrm>
        </p:spPr>
        <p:txBody>
          <a:bodyPr>
            <a:normAutofit fontScale="90000"/>
          </a:bodyPr>
          <a:lstStyle/>
          <a:p>
            <a:br>
              <a:rPr lang="en-GB" dirty="0"/>
            </a:br>
            <a:r>
              <a:rPr lang="en-GB" dirty="0"/>
              <a:t>                Preparing your child for school </a:t>
            </a:r>
            <a:br>
              <a:rPr lang="en-GB" dirty="0"/>
            </a:br>
            <a:endParaRPr lang="en-GB" dirty="0"/>
          </a:p>
        </p:txBody>
      </p:sp>
      <p:sp>
        <p:nvSpPr>
          <p:cNvPr id="3" name="Content Placeholder 2">
            <a:extLst>
              <a:ext uri="{FF2B5EF4-FFF2-40B4-BE49-F238E27FC236}">
                <a16:creationId xmlns:a16="http://schemas.microsoft.com/office/drawing/2014/main" id="{562DFA20-AF92-4938-832C-8C14CDCA2A68}"/>
              </a:ext>
            </a:extLst>
          </p:cNvPr>
          <p:cNvSpPr>
            <a:spLocks noGrp="1"/>
          </p:cNvSpPr>
          <p:nvPr>
            <p:ph idx="1"/>
          </p:nvPr>
        </p:nvSpPr>
        <p:spPr>
          <a:xfrm>
            <a:off x="1426412" y="1856340"/>
            <a:ext cx="9603275" cy="4636534"/>
          </a:xfrm>
        </p:spPr>
        <p:txBody>
          <a:bodyPr>
            <a:normAutofit fontScale="32500" lnSpcReduction="20000"/>
          </a:bodyPr>
          <a:lstStyle/>
          <a:p>
            <a:pPr marL="0" indent="0">
              <a:buNone/>
            </a:pPr>
            <a:r>
              <a:rPr lang="en-GB" sz="4300" b="1" dirty="0">
                <a:latin typeface="Calibri" panose="020F0502020204030204" pitchFamily="34" charset="0"/>
                <a:cs typeface="Calibri" panose="020F0502020204030204" pitchFamily="34" charset="0"/>
              </a:rPr>
              <a:t>Your child will be in a class of approximately 30 children. It would make starting school much easier if your child is able to do certain things with a good level of independence. What should he/she be able to do? </a:t>
            </a:r>
          </a:p>
          <a:p>
            <a:pPr marL="0" indent="0">
              <a:buNone/>
            </a:pPr>
            <a:r>
              <a:rPr lang="en-GB" sz="4300" b="1" dirty="0">
                <a:latin typeface="Calibri" panose="020F0502020204030204" pitchFamily="34" charset="0"/>
                <a:cs typeface="Calibri" panose="020F0502020204030204" pitchFamily="34" charset="0"/>
              </a:rPr>
              <a:t>Can he/she… </a:t>
            </a:r>
          </a:p>
          <a:p>
            <a:pPr marL="0" indent="0">
              <a:buNone/>
            </a:pPr>
            <a:r>
              <a:rPr lang="en-GB" sz="4300" b="1" dirty="0">
                <a:latin typeface="Calibri" panose="020F0502020204030204" pitchFamily="34" charset="0"/>
                <a:cs typeface="Calibri" panose="020F0502020204030204" pitchFamily="34" charset="0"/>
              </a:rPr>
              <a:t>•	Put their shoes and socks on themselves?</a:t>
            </a:r>
          </a:p>
          <a:p>
            <a:pPr marL="0" indent="0">
              <a:buNone/>
            </a:pPr>
            <a:r>
              <a:rPr lang="en-GB" sz="4300" b="1" dirty="0">
                <a:latin typeface="Calibri" panose="020F0502020204030204" pitchFamily="34" charset="0"/>
                <a:cs typeface="Calibri" panose="020F0502020204030204" pitchFamily="34" charset="0"/>
              </a:rPr>
              <a:t>•	Use the toilet independently and ask to go when they need to?</a:t>
            </a:r>
          </a:p>
          <a:p>
            <a:pPr marL="0" indent="0">
              <a:buNone/>
            </a:pPr>
            <a:r>
              <a:rPr lang="en-GB" sz="4300" b="1" dirty="0">
                <a:latin typeface="Calibri" panose="020F0502020204030204" pitchFamily="34" charset="0"/>
                <a:cs typeface="Calibri" panose="020F0502020204030204" pitchFamily="34" charset="0"/>
              </a:rPr>
              <a:t>•	Tidy up after themselves? </a:t>
            </a:r>
          </a:p>
          <a:p>
            <a:pPr marL="0" indent="0">
              <a:buNone/>
            </a:pPr>
            <a:r>
              <a:rPr lang="en-GB" sz="4300" b="1" dirty="0">
                <a:latin typeface="Calibri" panose="020F0502020204030204" pitchFamily="34" charset="0"/>
                <a:cs typeface="Calibri" panose="020F0502020204030204" pitchFamily="34" charset="0"/>
              </a:rPr>
              <a:t>•	Recognise their own name? Please tell us if their name is abbreviated in any way. </a:t>
            </a:r>
          </a:p>
          <a:p>
            <a:pPr marL="0" indent="0">
              <a:buNone/>
            </a:pPr>
            <a:r>
              <a:rPr lang="en-GB" sz="4300" b="1" dirty="0">
                <a:latin typeface="Calibri" panose="020F0502020204030204" pitchFamily="34" charset="0"/>
                <a:cs typeface="Calibri" panose="020F0502020204030204" pitchFamily="34" charset="0"/>
              </a:rPr>
              <a:t>•	Feed himself/herself? </a:t>
            </a:r>
          </a:p>
          <a:p>
            <a:pPr marL="0" indent="0">
              <a:buNone/>
            </a:pPr>
            <a:r>
              <a:rPr lang="en-GB" sz="4300" b="1" dirty="0">
                <a:latin typeface="Calibri" panose="020F0502020204030204" pitchFamily="34" charset="0"/>
                <a:cs typeface="Calibri" panose="020F0502020204030204" pitchFamily="34" charset="0"/>
              </a:rPr>
              <a:t>•	Share toys and equipment? </a:t>
            </a:r>
          </a:p>
          <a:p>
            <a:pPr marL="0" indent="0">
              <a:buNone/>
            </a:pPr>
            <a:r>
              <a:rPr lang="en-GB" sz="4300" b="1" dirty="0">
                <a:latin typeface="Calibri" panose="020F0502020204030204" pitchFamily="34" charset="0"/>
                <a:cs typeface="Calibri" panose="020F0502020204030204" pitchFamily="34" charset="0"/>
              </a:rPr>
              <a:t>•	Handle a pencil? </a:t>
            </a:r>
          </a:p>
          <a:p>
            <a:pPr marL="0" indent="0">
              <a:buNone/>
            </a:pPr>
            <a:r>
              <a:rPr lang="en-GB" sz="4300" b="1" dirty="0">
                <a:latin typeface="Calibri" panose="020F0502020204030204" pitchFamily="34" charset="0"/>
                <a:cs typeface="Calibri" panose="020F0502020204030204" pitchFamily="34" charset="0"/>
              </a:rPr>
              <a:t>•	Sing some nursery rhymes?                                                           </a:t>
            </a:r>
          </a:p>
          <a:p>
            <a:pPr marL="0" indent="0">
              <a:buNone/>
            </a:pPr>
            <a:r>
              <a:rPr lang="en-GB" sz="4300" b="1" dirty="0">
                <a:latin typeface="Calibri" panose="020F0502020204030204" pitchFamily="34" charset="0"/>
                <a:cs typeface="Calibri" panose="020F0502020204030204" pitchFamily="34" charset="0"/>
              </a:rPr>
              <a:t>•	Attempt to count to 10? </a:t>
            </a:r>
          </a:p>
          <a:p>
            <a:pPr marL="0" indent="0">
              <a:buNone/>
            </a:pPr>
            <a:r>
              <a:rPr lang="en-GB" sz="4300" b="1" dirty="0">
                <a:latin typeface="Calibri" panose="020F0502020204030204" pitchFamily="34" charset="0"/>
                <a:cs typeface="Calibri" panose="020F0502020204030204" pitchFamily="34" charset="0"/>
              </a:rPr>
              <a:t>•	Listen well and follow simple instructions? </a:t>
            </a:r>
          </a:p>
          <a:p>
            <a:pPr marL="0" indent="0">
              <a:buNone/>
            </a:pPr>
            <a:endParaRPr lang="en-GB" dirty="0"/>
          </a:p>
        </p:txBody>
      </p:sp>
      <p:pic>
        <p:nvPicPr>
          <p:cNvPr id="4" name="Picture 3">
            <a:extLst>
              <a:ext uri="{FF2B5EF4-FFF2-40B4-BE49-F238E27FC236}">
                <a16:creationId xmlns:a16="http://schemas.microsoft.com/office/drawing/2014/main" id="{F5B60586-C8DC-4ECD-8C0A-95E039EB8400}"/>
              </a:ext>
            </a:extLst>
          </p:cNvPr>
          <p:cNvPicPr>
            <a:picLocks noChangeAspect="1"/>
          </p:cNvPicPr>
          <p:nvPr/>
        </p:nvPicPr>
        <p:blipFill>
          <a:blip r:embed="rId2"/>
          <a:stretch>
            <a:fillRect/>
          </a:stretch>
        </p:blipFill>
        <p:spPr>
          <a:xfrm>
            <a:off x="6728563" y="4259891"/>
            <a:ext cx="3885714" cy="1190476"/>
          </a:xfrm>
          <a:prstGeom prst="rect">
            <a:avLst/>
          </a:prstGeom>
        </p:spPr>
      </p:pic>
    </p:spTree>
    <p:extLst>
      <p:ext uri="{BB962C8B-B14F-4D97-AF65-F5344CB8AC3E}">
        <p14:creationId xmlns:p14="http://schemas.microsoft.com/office/powerpoint/2010/main" val="422417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6CEC-CA44-4994-BB3F-AF0CB48FBD67}"/>
              </a:ext>
            </a:extLst>
          </p:cNvPr>
          <p:cNvSpPr>
            <a:spLocks noGrp="1"/>
          </p:cNvSpPr>
          <p:nvPr>
            <p:ph type="title"/>
          </p:nvPr>
        </p:nvSpPr>
        <p:spPr>
          <a:xfrm>
            <a:off x="838200" y="365126"/>
            <a:ext cx="10515600" cy="792556"/>
          </a:xfrm>
        </p:spPr>
        <p:txBody>
          <a:bodyPr>
            <a:normAutofit fontScale="90000"/>
          </a:bodyPr>
          <a:lstStyle/>
          <a:p>
            <a:br>
              <a:rPr lang="en-GB" dirty="0"/>
            </a:br>
            <a:r>
              <a:rPr lang="en-GB" dirty="0"/>
              <a:t>How can I help my child prepare for school?</a:t>
            </a:r>
            <a:br>
              <a:rPr lang="en-GB" dirty="0"/>
            </a:br>
            <a:endParaRPr lang="en-GB" dirty="0"/>
          </a:p>
        </p:txBody>
      </p:sp>
      <p:sp>
        <p:nvSpPr>
          <p:cNvPr id="3" name="Content Placeholder 2">
            <a:extLst>
              <a:ext uri="{FF2B5EF4-FFF2-40B4-BE49-F238E27FC236}">
                <a16:creationId xmlns:a16="http://schemas.microsoft.com/office/drawing/2014/main" id="{F1C86B0E-D52B-44B1-BCCC-46872573A856}"/>
              </a:ext>
            </a:extLst>
          </p:cNvPr>
          <p:cNvSpPr>
            <a:spLocks noGrp="1"/>
          </p:cNvSpPr>
          <p:nvPr>
            <p:ph idx="1"/>
          </p:nvPr>
        </p:nvSpPr>
        <p:spPr/>
        <p:txBody>
          <a:bodyPr/>
          <a:lstStyle/>
          <a:p>
            <a:r>
              <a:rPr lang="en-GB" dirty="0"/>
              <a:t>Encourage your child to be as independent as possible even if it takes far longer for them to get ready. </a:t>
            </a:r>
          </a:p>
          <a:p>
            <a:r>
              <a:rPr lang="en-GB" dirty="0"/>
              <a:t>Get them used to a routine of early to bed and up early. Leave enough time for you and your child to get ready in the morning with as little stress as possible. </a:t>
            </a:r>
          </a:p>
          <a:p>
            <a:r>
              <a:rPr lang="en-GB" dirty="0"/>
              <a:t>Never threaten them with school! Speak about school in positive terms. </a:t>
            </a:r>
          </a:p>
          <a:p>
            <a:endParaRPr lang="en-GB" dirty="0"/>
          </a:p>
        </p:txBody>
      </p:sp>
      <p:pic>
        <p:nvPicPr>
          <p:cNvPr id="4" name="Picture 3">
            <a:extLst>
              <a:ext uri="{FF2B5EF4-FFF2-40B4-BE49-F238E27FC236}">
                <a16:creationId xmlns:a16="http://schemas.microsoft.com/office/drawing/2014/main" id="{2E477C05-A0F1-43DA-922A-C80111940AB6}"/>
              </a:ext>
            </a:extLst>
          </p:cNvPr>
          <p:cNvPicPr>
            <a:picLocks noChangeAspect="1"/>
          </p:cNvPicPr>
          <p:nvPr/>
        </p:nvPicPr>
        <p:blipFill>
          <a:blip r:embed="rId2"/>
          <a:stretch>
            <a:fillRect/>
          </a:stretch>
        </p:blipFill>
        <p:spPr>
          <a:xfrm>
            <a:off x="1995999" y="4441558"/>
            <a:ext cx="10800588" cy="2403348"/>
          </a:xfrm>
          <a:prstGeom prst="rect">
            <a:avLst/>
          </a:prstGeom>
        </p:spPr>
      </p:pic>
      <p:pic>
        <p:nvPicPr>
          <p:cNvPr id="5" name="Picture 4">
            <a:extLst>
              <a:ext uri="{FF2B5EF4-FFF2-40B4-BE49-F238E27FC236}">
                <a16:creationId xmlns:a16="http://schemas.microsoft.com/office/drawing/2014/main" id="{371E89FB-FE2E-4742-A025-204449486748}"/>
              </a:ext>
            </a:extLst>
          </p:cNvPr>
          <p:cNvPicPr>
            <a:picLocks noChangeAspect="1"/>
          </p:cNvPicPr>
          <p:nvPr/>
        </p:nvPicPr>
        <p:blipFill>
          <a:blip r:embed="rId3"/>
          <a:stretch>
            <a:fillRect/>
          </a:stretch>
        </p:blipFill>
        <p:spPr>
          <a:xfrm>
            <a:off x="4450226" y="4590851"/>
            <a:ext cx="2771429" cy="2104762"/>
          </a:xfrm>
          <a:prstGeom prst="rect">
            <a:avLst/>
          </a:prstGeom>
        </p:spPr>
      </p:pic>
      <p:pic>
        <p:nvPicPr>
          <p:cNvPr id="7" name="Picture 6">
            <a:extLst>
              <a:ext uri="{FF2B5EF4-FFF2-40B4-BE49-F238E27FC236}">
                <a16:creationId xmlns:a16="http://schemas.microsoft.com/office/drawing/2014/main" id="{B50F91B8-6C57-402D-9C0C-A1289814F5A6}"/>
              </a:ext>
            </a:extLst>
          </p:cNvPr>
          <p:cNvPicPr>
            <a:picLocks noChangeAspect="1"/>
          </p:cNvPicPr>
          <p:nvPr/>
        </p:nvPicPr>
        <p:blipFill>
          <a:blip r:embed="rId4"/>
          <a:stretch>
            <a:fillRect/>
          </a:stretch>
        </p:blipFill>
        <p:spPr>
          <a:xfrm>
            <a:off x="8489471" y="4308208"/>
            <a:ext cx="10800588" cy="2670048"/>
          </a:xfrm>
          <a:prstGeom prst="rect">
            <a:avLst/>
          </a:prstGeom>
        </p:spPr>
      </p:pic>
    </p:spTree>
    <p:extLst>
      <p:ext uri="{BB962C8B-B14F-4D97-AF65-F5344CB8AC3E}">
        <p14:creationId xmlns:p14="http://schemas.microsoft.com/office/powerpoint/2010/main" val="224171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B358B-5F8C-4FAF-A914-31698DDF63E6}"/>
              </a:ext>
            </a:extLst>
          </p:cNvPr>
          <p:cNvPicPr>
            <a:picLocks noChangeAspect="1"/>
          </p:cNvPicPr>
          <p:nvPr/>
        </p:nvPicPr>
        <p:blipFill>
          <a:blip r:embed="rId2"/>
          <a:stretch>
            <a:fillRect/>
          </a:stretch>
        </p:blipFill>
        <p:spPr>
          <a:xfrm>
            <a:off x="0" y="66306"/>
            <a:ext cx="12063369" cy="5998934"/>
          </a:xfrm>
          <a:prstGeom prst="rect">
            <a:avLst/>
          </a:prstGeom>
        </p:spPr>
      </p:pic>
    </p:spTree>
    <p:extLst>
      <p:ext uri="{BB962C8B-B14F-4D97-AF65-F5344CB8AC3E}">
        <p14:creationId xmlns:p14="http://schemas.microsoft.com/office/powerpoint/2010/main" val="238185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42F9-3ADB-48EF-99D8-27BC80C9F96F}"/>
              </a:ext>
            </a:extLst>
          </p:cNvPr>
          <p:cNvSpPr>
            <a:spLocks noGrp="1"/>
          </p:cNvSpPr>
          <p:nvPr>
            <p:ph type="title"/>
          </p:nvPr>
        </p:nvSpPr>
        <p:spPr>
          <a:xfrm>
            <a:off x="838200" y="365126"/>
            <a:ext cx="10515600" cy="842890"/>
          </a:xfrm>
        </p:spPr>
        <p:txBody>
          <a:bodyPr>
            <a:normAutofit fontScale="90000"/>
          </a:bodyPr>
          <a:lstStyle/>
          <a:p>
            <a:br>
              <a:rPr lang="en-GB" dirty="0"/>
            </a:br>
            <a:r>
              <a:rPr lang="en-GB" dirty="0"/>
              <a:t>                             The School Day</a:t>
            </a:r>
            <a:br>
              <a:rPr lang="en-GB" dirty="0"/>
            </a:br>
            <a:endParaRPr lang="en-GB" dirty="0"/>
          </a:p>
        </p:txBody>
      </p:sp>
      <p:sp>
        <p:nvSpPr>
          <p:cNvPr id="3" name="Content Placeholder 2">
            <a:extLst>
              <a:ext uri="{FF2B5EF4-FFF2-40B4-BE49-F238E27FC236}">
                <a16:creationId xmlns:a16="http://schemas.microsoft.com/office/drawing/2014/main" id="{B6A5D663-1A06-4AE0-933B-2CA7F80C266A}"/>
              </a:ext>
            </a:extLst>
          </p:cNvPr>
          <p:cNvSpPr>
            <a:spLocks noGrp="1"/>
          </p:cNvSpPr>
          <p:nvPr>
            <p:ph idx="1"/>
          </p:nvPr>
        </p:nvSpPr>
        <p:spPr>
          <a:xfrm>
            <a:off x="838200" y="1199628"/>
            <a:ext cx="10515600" cy="5150840"/>
          </a:xfrm>
        </p:spPr>
        <p:txBody>
          <a:bodyPr>
            <a:normAutofit fontScale="55000" lnSpcReduction="20000"/>
          </a:bodyPr>
          <a:lstStyle/>
          <a:p>
            <a:pPr marL="0" indent="0">
              <a:buNone/>
            </a:pPr>
            <a:endParaRPr lang="en-GB" dirty="0"/>
          </a:p>
          <a:p>
            <a:pPr marL="0" indent="0">
              <a:buNone/>
            </a:pPr>
            <a:endParaRPr lang="en-GB" dirty="0"/>
          </a:p>
          <a:p>
            <a:pPr marL="0" indent="0">
              <a:buNone/>
            </a:pPr>
            <a:r>
              <a:rPr lang="en-GB" sz="2900" b="1" dirty="0">
                <a:latin typeface="Calibri" panose="020F0502020204030204" pitchFamily="34" charset="0"/>
                <a:cs typeface="Calibri" panose="020F0502020204030204" pitchFamily="34" charset="0"/>
              </a:rPr>
              <a:t>Morning Procedures</a:t>
            </a:r>
          </a:p>
          <a:p>
            <a:pPr marL="0" indent="0">
              <a:buNone/>
            </a:pPr>
            <a:r>
              <a:rPr lang="en-GB" sz="2900" b="1" dirty="0">
                <a:latin typeface="Calibri" panose="020F0502020204030204" pitchFamily="34" charset="0"/>
                <a:cs typeface="Calibri" panose="020F0502020204030204" pitchFamily="34" charset="0"/>
              </a:rPr>
              <a:t>Children are brought into school via the main school gate into the playground. Children are then brought onto Class 1’s yard through the small multi-coloured gate.</a:t>
            </a:r>
          </a:p>
          <a:p>
            <a:pPr marL="0" indent="0">
              <a:buNone/>
            </a:pPr>
            <a:r>
              <a:rPr lang="en-GB" sz="2900" b="1" dirty="0">
                <a:latin typeface="Calibri" panose="020F0502020204030204" pitchFamily="34" charset="0"/>
                <a:cs typeface="Calibri" panose="020F0502020204030204" pitchFamily="34" charset="0"/>
              </a:rPr>
              <a:t>	</a:t>
            </a:r>
          </a:p>
          <a:p>
            <a:pPr marL="0" indent="0">
              <a:buNone/>
            </a:pPr>
            <a:r>
              <a:rPr lang="en-GB" sz="2900" b="1" dirty="0">
                <a:latin typeface="Calibri" panose="020F0502020204030204" pitchFamily="34" charset="0"/>
                <a:cs typeface="Calibri" panose="020F0502020204030204" pitchFamily="34" charset="0"/>
              </a:rPr>
              <a:t>Collecting your child</a:t>
            </a:r>
          </a:p>
          <a:p>
            <a:pPr marL="0" indent="0">
              <a:buNone/>
            </a:pPr>
            <a:r>
              <a:rPr lang="en-GB" sz="2900" b="1" dirty="0">
                <a:latin typeface="Calibri" panose="020F0502020204030204" pitchFamily="34" charset="0"/>
                <a:cs typeface="Calibri" panose="020F0502020204030204" pitchFamily="34" charset="0"/>
              </a:rPr>
              <a:t>Pick up at 12.00pm – your child will be taken to the main entrance of the school for you to pick up. Please make your way to the main entrance</a:t>
            </a:r>
          </a:p>
          <a:p>
            <a:pPr marL="0" indent="0">
              <a:buNone/>
            </a:pPr>
            <a:r>
              <a:rPr lang="en-GB" sz="2900" b="1" dirty="0">
                <a:latin typeface="Calibri" panose="020F0502020204030204" pitchFamily="34" charset="0"/>
                <a:cs typeface="Calibri" panose="020F0502020204030204" pitchFamily="34" charset="0"/>
              </a:rPr>
              <a:t>Pick up at 3.25pm – your child will come out of their classroom and you will need to make your way to the back red door through the multi-coloured gate (the same door as drop off).</a:t>
            </a:r>
          </a:p>
          <a:p>
            <a:pPr marL="0" indent="0">
              <a:buNone/>
            </a:pPr>
            <a:endParaRPr lang="en-GB" sz="2900" b="1" dirty="0">
              <a:latin typeface="Calibri" panose="020F0502020204030204" pitchFamily="34" charset="0"/>
              <a:cs typeface="Calibri" panose="020F0502020204030204" pitchFamily="34" charset="0"/>
            </a:endParaRPr>
          </a:p>
          <a:p>
            <a:pPr marL="0" indent="0">
              <a:buNone/>
            </a:pPr>
            <a:r>
              <a:rPr lang="en-GB" sz="2900" b="1" dirty="0">
                <a:latin typeface="Calibri" panose="020F0502020204030204" pitchFamily="34" charset="0"/>
                <a:cs typeface="Calibri" panose="020F0502020204030204" pitchFamily="34" charset="0"/>
              </a:rPr>
              <a:t>First day at school</a:t>
            </a:r>
          </a:p>
          <a:p>
            <a:pPr marL="0" indent="0">
              <a:buNone/>
            </a:pPr>
            <a:r>
              <a:rPr lang="en-GB" sz="2900" b="1" dirty="0">
                <a:latin typeface="Calibri" panose="020F0502020204030204" pitchFamily="34" charset="0"/>
                <a:cs typeface="Calibri" panose="020F0502020204030204" pitchFamily="34" charset="0"/>
              </a:rPr>
              <a:t>• Arrive on time • Leave cheerfully • Don’t linger about looking through windows (first day tears are nothing to worry about)	</a:t>
            </a:r>
          </a:p>
          <a:p>
            <a:pPr marL="0" indent="0">
              <a:buNone/>
            </a:pPr>
            <a:endParaRPr lang="en-GB" dirty="0"/>
          </a:p>
        </p:txBody>
      </p:sp>
    </p:spTree>
    <p:extLst>
      <p:ext uri="{BB962C8B-B14F-4D97-AF65-F5344CB8AC3E}">
        <p14:creationId xmlns:p14="http://schemas.microsoft.com/office/powerpoint/2010/main" val="11289201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188</TotalTime>
  <Words>1284</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Cambria</vt:lpstr>
      <vt:lpstr>chalkboard</vt:lpstr>
      <vt:lpstr>Comic Sans MS</vt:lpstr>
      <vt:lpstr>Gill Sans MT</vt:lpstr>
      <vt:lpstr>Gallery</vt:lpstr>
      <vt:lpstr>PowerPoint Presentation</vt:lpstr>
      <vt:lpstr>                        Meet the Team</vt:lpstr>
      <vt:lpstr>                                     Vision</vt:lpstr>
      <vt:lpstr>                    Parents as Partners</vt:lpstr>
      <vt:lpstr>                                        Parents as Partners (cont) </vt:lpstr>
      <vt:lpstr>                 Preparing your child for school  </vt:lpstr>
      <vt:lpstr> How can I help my child prepare for school? </vt:lpstr>
      <vt:lpstr>PowerPoint Presentation</vt:lpstr>
      <vt:lpstr>                              The School Day </vt:lpstr>
      <vt:lpstr>                                                        School Dinners </vt:lpstr>
      <vt:lpstr>                                 Snack</vt:lpstr>
      <vt:lpstr>Clothes to Wear for School  </vt:lpstr>
      <vt:lpstr>                                        Things to bring to school </vt:lpstr>
      <vt:lpstr>                                 Website</vt:lpstr>
      <vt:lpstr>                                  Compass</vt:lpstr>
      <vt:lpstr>FOBS</vt:lpstr>
      <vt:lpstr>Transition Dates</vt:lpstr>
      <vt:lpstr>                               homework</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g.whittingham@BETLEY.INTERNAL</dc:creator>
  <cp:lastModifiedBy>g.whittingham@BETLEY.INTERNAL</cp:lastModifiedBy>
  <cp:revision>17</cp:revision>
  <dcterms:created xsi:type="dcterms:W3CDTF">2024-06-18T08:29:11Z</dcterms:created>
  <dcterms:modified xsi:type="dcterms:W3CDTF">2024-06-20T13:21:50Z</dcterms:modified>
</cp:coreProperties>
</file>