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marks.co.uk/english-games/7-11-years/spelling-and-grammar" TargetMode="External"/><Relationship Id="rId7" Type="http://schemas.openxmlformats.org/officeDocument/2006/relationships/hyperlink" Target="http://www.compare4kids.co.uk/maths.php" TargetMode="External"/><Relationship Id="rId2" Type="http://schemas.openxmlformats.org/officeDocument/2006/relationships/hyperlink" Target="https://www.mymaths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bitesize/ks2/maths/" TargetMode="External"/><Relationship Id="rId5" Type="http://schemas.openxmlformats.org/officeDocument/2006/relationships/hyperlink" Target="http://www.bbc.co.uk/bitesize/ks2/english/spelling_grammar/" TargetMode="External"/><Relationship Id="rId4" Type="http://schemas.openxmlformats.org/officeDocument/2006/relationships/hyperlink" Target="http://www.compare4kids.co.uk/literacy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cap="none" dirty="0">
                <a:latin typeface="Arial Black" panose="020B0A04020102020204" pitchFamily="34" charset="0"/>
              </a:rPr>
              <a:t>SATs Meeting 20</a:t>
            </a:r>
            <a:r>
              <a:rPr lang="en-GB" sz="7200" cap="none" dirty="0">
                <a:latin typeface="Arial Black" panose="020B0A04020102020204" pitchFamily="34" charset="0"/>
              </a:rPr>
              <a:t>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7880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When are the 20</a:t>
            </a:r>
            <a:r>
              <a:rPr lang="en-GB" cap="none" dirty="0">
                <a:latin typeface="Arial Black" panose="020B0A04020102020204" pitchFamily="34" charset="0"/>
              </a:rPr>
              <a:t>25</a:t>
            </a:r>
            <a:r>
              <a:rPr lang="en-US" cap="none" dirty="0">
                <a:latin typeface="Arial Black" panose="020B0A04020102020204" pitchFamily="34" charset="0"/>
              </a:rPr>
              <a:t> SATs</a:t>
            </a:r>
            <a:endParaRPr lang="en-GB" cap="non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>
                <a:latin typeface="Arial Black" panose="020B0A04020102020204" pitchFamily="34" charset="0"/>
              </a:rPr>
              <a:t>The Year 6 SATs will begin on Monday 12</a:t>
            </a:r>
            <a:r>
              <a:rPr lang="en-US" sz="2400" cap="none" baseline="30000" dirty="0">
                <a:latin typeface="Arial Black" panose="020B0A04020102020204" pitchFamily="34" charset="0"/>
              </a:rPr>
              <a:t>th</a:t>
            </a:r>
            <a:r>
              <a:rPr lang="en-US" sz="2400" cap="none" dirty="0">
                <a:latin typeface="Arial Black" panose="020B0A04020102020204" pitchFamily="34" charset="0"/>
              </a:rPr>
              <a:t> May 20</a:t>
            </a:r>
            <a:r>
              <a:rPr lang="en-GB" sz="2400" cap="none" dirty="0">
                <a:latin typeface="Arial Black" panose="020B0A04020102020204" pitchFamily="34" charset="0"/>
              </a:rPr>
              <a:t>25</a:t>
            </a:r>
            <a:r>
              <a:rPr lang="en-US" sz="2400" cap="none" dirty="0">
                <a:latin typeface="Arial Black" panose="020B0A04020102020204" pitchFamily="34" charset="0"/>
              </a:rPr>
              <a:t> and finish on Thursday 1</a:t>
            </a:r>
            <a:r>
              <a:rPr lang="en-GB" sz="2400" cap="none" dirty="0">
                <a:latin typeface="Arial Black" panose="020B0A04020102020204" pitchFamily="34" charset="0"/>
              </a:rPr>
              <a:t>5</a:t>
            </a:r>
            <a:r>
              <a:rPr lang="en-US" sz="2400" cap="none" baseline="30000" dirty="0" err="1">
                <a:latin typeface="Arial Black" panose="020B0A04020102020204" pitchFamily="34" charset="0"/>
              </a:rPr>
              <a:t>th</a:t>
            </a:r>
            <a:r>
              <a:rPr lang="en-US" sz="2400" cap="none" dirty="0">
                <a:latin typeface="Arial Black" panose="020B0A04020102020204" pitchFamily="34" charset="0"/>
              </a:rPr>
              <a:t> May 20</a:t>
            </a:r>
            <a:r>
              <a:rPr lang="en-GB" sz="2400" cap="none" dirty="0">
                <a:latin typeface="Arial Black" panose="020B0A04020102020204" pitchFamily="34" charset="0"/>
              </a:rPr>
              <a:t>25</a:t>
            </a:r>
            <a:endParaRPr lang="en-US" sz="2400" cap="none" dirty="0">
              <a:latin typeface="Arial Black" panose="020B0A04020102020204" pitchFamily="34" charset="0"/>
            </a:endParaRPr>
          </a:p>
          <a:p>
            <a:r>
              <a:rPr lang="en-US" sz="2400" cap="none" dirty="0">
                <a:latin typeface="Arial Black" panose="020B0A04020102020204" pitchFamily="34" charset="0"/>
              </a:rPr>
              <a:t>They will all be completed in the morning. </a:t>
            </a:r>
          </a:p>
          <a:p>
            <a:r>
              <a:rPr lang="en-US" sz="2400" cap="none" dirty="0">
                <a:latin typeface="Arial Black" panose="020B0A04020102020204" pitchFamily="34" charset="0"/>
              </a:rPr>
              <a:t>There will be a breakfast club for the children at the beginning of the day – children need to arrive at school at the normal time – 8.50am. </a:t>
            </a:r>
            <a:endParaRPr lang="en-GB" sz="2400" cap="non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6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On which days are the different tests?</a:t>
            </a:r>
            <a:endParaRPr lang="en-GB" cap="non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u="sng" cap="none" dirty="0">
                <a:latin typeface="Arial Black" panose="020B0A04020102020204" pitchFamily="34" charset="0"/>
              </a:rPr>
              <a:t>Monday 12</a:t>
            </a:r>
            <a:r>
              <a:rPr lang="en-US" sz="1800" u="sng" cap="none" baseline="30000" dirty="0">
                <a:latin typeface="Arial Black" panose="020B0A04020102020204" pitchFamily="34" charset="0"/>
              </a:rPr>
              <a:t>th</a:t>
            </a:r>
            <a:r>
              <a:rPr lang="en-US" sz="1800" u="sng" cap="none" dirty="0">
                <a:latin typeface="Arial Black" panose="020B0A04020102020204" pitchFamily="34" charset="0"/>
              </a:rPr>
              <a:t> May 20</a:t>
            </a:r>
            <a:r>
              <a:rPr lang="en-GB" sz="1800" u="sng" cap="none" dirty="0">
                <a:latin typeface="Arial Black" panose="020B0A04020102020204" pitchFamily="34" charset="0"/>
              </a:rPr>
              <a:t>25</a:t>
            </a:r>
            <a:r>
              <a:rPr lang="en-US" sz="1800" u="sng" cap="none" dirty="0">
                <a:latin typeface="Arial Black" panose="020B0A04020102020204" pitchFamily="34" charset="0"/>
              </a:rPr>
              <a:t> </a:t>
            </a:r>
            <a:r>
              <a:rPr lang="en-US" sz="1800" cap="none" dirty="0">
                <a:latin typeface="Arial Black" panose="020B0A04020102020204" pitchFamily="34" charset="0"/>
              </a:rPr>
              <a:t>– English Grammar, Punctuation and    Spelling paper – questions – 45 minutes  and English Grammar, Punctuation and Spelling paper – spellings 20 minutes. </a:t>
            </a:r>
          </a:p>
          <a:p>
            <a:r>
              <a:rPr lang="en-US" sz="1800" u="sng" cap="none" dirty="0">
                <a:latin typeface="Arial Black" panose="020B0A04020102020204" pitchFamily="34" charset="0"/>
              </a:rPr>
              <a:t>Tuesday 1</a:t>
            </a:r>
            <a:r>
              <a:rPr lang="en-GB" sz="1800" u="sng" cap="none" dirty="0">
                <a:latin typeface="Arial Black" panose="020B0A04020102020204" pitchFamily="34" charset="0"/>
              </a:rPr>
              <a:t>3</a:t>
            </a:r>
            <a:r>
              <a:rPr lang="en-GB" sz="1800" u="sng" cap="none" baseline="30000" dirty="0">
                <a:latin typeface="Arial Black" panose="020B0A04020102020204" pitchFamily="34" charset="0"/>
              </a:rPr>
              <a:t>th</a:t>
            </a:r>
            <a:r>
              <a:rPr lang="en-GB" sz="1800" u="sng" cap="none" dirty="0">
                <a:latin typeface="Arial Black" panose="020B0A04020102020204" pitchFamily="34" charset="0"/>
              </a:rPr>
              <a:t> </a:t>
            </a:r>
            <a:r>
              <a:rPr lang="en-US" sz="1800" u="sng" cap="none" dirty="0">
                <a:latin typeface="Arial Black" panose="020B0A04020102020204" pitchFamily="34" charset="0"/>
              </a:rPr>
              <a:t> May 20</a:t>
            </a:r>
            <a:r>
              <a:rPr lang="en-GB" sz="1800" u="sng" cap="none" dirty="0">
                <a:latin typeface="Arial Black" panose="020B0A04020102020204" pitchFamily="34" charset="0"/>
              </a:rPr>
              <a:t>25</a:t>
            </a:r>
            <a:r>
              <a:rPr lang="en-US" sz="1800" u="sng" cap="none" dirty="0">
                <a:latin typeface="Arial Black" panose="020B0A04020102020204" pitchFamily="34" charset="0"/>
              </a:rPr>
              <a:t> </a:t>
            </a:r>
            <a:r>
              <a:rPr lang="en-US" sz="1800" cap="none" dirty="0">
                <a:latin typeface="Arial Black" panose="020B0A04020102020204" pitchFamily="34" charset="0"/>
              </a:rPr>
              <a:t>–  Reading Paper – 1 hour – three texts from different genre with questions about each.</a:t>
            </a:r>
          </a:p>
          <a:p>
            <a:r>
              <a:rPr lang="en-US" sz="1800" u="sng" cap="none" dirty="0">
                <a:latin typeface="Arial Black" panose="020B0A04020102020204" pitchFamily="34" charset="0"/>
              </a:rPr>
              <a:t>Wednesday 1</a:t>
            </a:r>
            <a:r>
              <a:rPr lang="en-GB" sz="1800" u="sng" cap="none" dirty="0">
                <a:latin typeface="Arial Black" panose="020B0A04020102020204" pitchFamily="34" charset="0"/>
              </a:rPr>
              <a:t>4</a:t>
            </a:r>
            <a:r>
              <a:rPr lang="en-US" sz="1800" u="sng" cap="none" baseline="30000" dirty="0" err="1">
                <a:latin typeface="Arial Black" panose="020B0A04020102020204" pitchFamily="34" charset="0"/>
              </a:rPr>
              <a:t>th</a:t>
            </a:r>
            <a:r>
              <a:rPr lang="en-US" sz="1800" u="sng" cap="none" dirty="0">
                <a:latin typeface="Arial Black" panose="020B0A04020102020204" pitchFamily="34" charset="0"/>
              </a:rPr>
              <a:t> May 20</a:t>
            </a:r>
            <a:r>
              <a:rPr lang="en-GB" sz="1800" u="sng" cap="none" dirty="0">
                <a:latin typeface="Arial Black" panose="020B0A04020102020204" pitchFamily="34" charset="0"/>
              </a:rPr>
              <a:t>25</a:t>
            </a:r>
            <a:r>
              <a:rPr lang="en-US" sz="1800" u="sng" cap="none" dirty="0">
                <a:latin typeface="Arial Black" panose="020B0A04020102020204" pitchFamily="34" charset="0"/>
              </a:rPr>
              <a:t> </a:t>
            </a:r>
            <a:r>
              <a:rPr lang="en-US" sz="1800" cap="none" dirty="0">
                <a:latin typeface="Arial Black" panose="020B0A04020102020204" pitchFamily="34" charset="0"/>
              </a:rPr>
              <a:t>– Mathematics – paper 1 – arithmetic – 30 minutes and Mathematics – paper 2 – reasoning – 40 minutes</a:t>
            </a:r>
          </a:p>
          <a:p>
            <a:r>
              <a:rPr lang="en-US" sz="1800" u="sng" cap="none" dirty="0">
                <a:latin typeface="Arial Black" panose="020B0A04020102020204" pitchFamily="34" charset="0"/>
              </a:rPr>
              <a:t>Thursday 1</a:t>
            </a:r>
            <a:r>
              <a:rPr lang="en-GB" sz="1800" u="sng" cap="none" dirty="0">
                <a:latin typeface="Arial Black" panose="020B0A04020102020204" pitchFamily="34" charset="0"/>
              </a:rPr>
              <a:t>5</a:t>
            </a:r>
            <a:r>
              <a:rPr lang="en-GB" sz="1800" u="sng" cap="none" baseline="30000" dirty="0">
                <a:latin typeface="Arial Black" panose="020B0A04020102020204" pitchFamily="34" charset="0"/>
              </a:rPr>
              <a:t>th</a:t>
            </a:r>
            <a:r>
              <a:rPr lang="en-GB" sz="1800" u="sng" cap="none" dirty="0">
                <a:latin typeface="Arial Black" panose="020B0A04020102020204" pitchFamily="34" charset="0"/>
              </a:rPr>
              <a:t> </a:t>
            </a:r>
            <a:r>
              <a:rPr lang="en-US" sz="1800" u="sng" cap="none" dirty="0">
                <a:latin typeface="Arial Black" panose="020B0A04020102020204" pitchFamily="34" charset="0"/>
              </a:rPr>
              <a:t>May 20</a:t>
            </a:r>
            <a:r>
              <a:rPr lang="en-GB" sz="1800" u="sng" cap="none" dirty="0">
                <a:latin typeface="Arial Black" panose="020B0A04020102020204" pitchFamily="34" charset="0"/>
              </a:rPr>
              <a:t>25</a:t>
            </a:r>
            <a:r>
              <a:rPr lang="en-US" sz="1800" u="sng" cap="none" dirty="0">
                <a:latin typeface="Arial Black" panose="020B0A04020102020204" pitchFamily="34" charset="0"/>
              </a:rPr>
              <a:t> </a:t>
            </a:r>
            <a:r>
              <a:rPr lang="en-US" sz="1800" cap="none" dirty="0">
                <a:latin typeface="Arial Black" panose="020B0A04020102020204" pitchFamily="34" charset="0"/>
              </a:rPr>
              <a:t>– Mathematics – paper 3 – reasoning – 40 minutes</a:t>
            </a:r>
          </a:p>
          <a:p>
            <a:endParaRPr lang="en-US" sz="1800" cap="none" dirty="0">
              <a:latin typeface="Arial Black" panose="020B0A04020102020204" pitchFamily="34" charset="0"/>
            </a:endParaRPr>
          </a:p>
          <a:p>
            <a:endParaRPr lang="en-GB" sz="2400" cap="non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0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Writing Assessment</a:t>
            </a:r>
            <a:endParaRPr lang="en-GB" cap="non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Writing assessment completed in school by </a:t>
            </a:r>
            <a:r>
              <a:rPr lang="en-US" cap="none" dirty="0" err="1">
                <a:latin typeface="Arial Black" panose="020B0A04020102020204" pitchFamily="34" charset="0"/>
              </a:rPr>
              <a:t>Mrs</a:t>
            </a:r>
            <a:r>
              <a:rPr lang="en-US" cap="none" dirty="0">
                <a:latin typeface="Arial Black" panose="020B0A04020102020204" pitchFamily="34" charset="0"/>
              </a:rPr>
              <a:t> Johnson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Three levels – working towards the expected level, working at the expected level, working at greater depth. 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Assessment done over a range of pieces from their learning journeys. 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Moderation may occur</a:t>
            </a:r>
            <a:endParaRPr lang="en-GB" cap="non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79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Results</a:t>
            </a:r>
            <a:endParaRPr lang="en-GB" cap="non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Results will normally be accessed by the school in the first week of July. 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Results will be sent home to parents on the child’s report.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Children will be told their results when we have them in school.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The SATS that are externally marked are given a raw score, a scaled score and confirmation if they have reached the expected level or not. </a:t>
            </a:r>
          </a:p>
          <a:p>
            <a:endParaRPr lang="en-GB" cap="non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7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What we are doing in school to prepare</a:t>
            </a:r>
            <a:endParaRPr lang="en-GB" cap="non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Booster classes – </a:t>
            </a:r>
            <a:r>
              <a:rPr lang="en-US" cap="none" dirty="0" err="1">
                <a:latin typeface="Arial Black" panose="020B0A04020102020204" pitchFamily="34" charset="0"/>
              </a:rPr>
              <a:t>SPaG</a:t>
            </a:r>
            <a:r>
              <a:rPr lang="en-US" cap="none" dirty="0">
                <a:latin typeface="Arial Black" panose="020B0A04020102020204" pitchFamily="34" charset="0"/>
              </a:rPr>
              <a:t> and </a:t>
            </a:r>
            <a:r>
              <a:rPr lang="en-US" cap="none" dirty="0" err="1">
                <a:latin typeface="Arial Black" panose="020B0A04020102020204" pitchFamily="34" charset="0"/>
              </a:rPr>
              <a:t>Maths</a:t>
            </a:r>
            <a:r>
              <a:rPr lang="en-US" cap="none" dirty="0">
                <a:latin typeface="Arial Black" panose="020B0A04020102020204" pitchFamily="34" charset="0"/>
              </a:rPr>
              <a:t> – after half term – letters have been sent out- Thank you for returning these!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Interventions with </a:t>
            </a:r>
            <a:r>
              <a:rPr lang="en-US" cap="none" dirty="0" err="1">
                <a:latin typeface="Arial Black" panose="020B0A04020102020204" pitchFamily="34" charset="0"/>
              </a:rPr>
              <a:t>Mrs</a:t>
            </a:r>
            <a:r>
              <a:rPr lang="en-US" cap="none" dirty="0">
                <a:latin typeface="Arial Black" panose="020B0A04020102020204" pitchFamily="34" charset="0"/>
              </a:rPr>
              <a:t> King if gaps are found in learning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SATs style questions during </a:t>
            </a:r>
            <a:r>
              <a:rPr lang="en-US" cap="none" dirty="0" err="1">
                <a:latin typeface="Arial Black" panose="020B0A04020102020204" pitchFamily="34" charset="0"/>
              </a:rPr>
              <a:t>Maths</a:t>
            </a:r>
            <a:r>
              <a:rPr lang="en-US" cap="none" dirty="0">
                <a:latin typeface="Arial Black" panose="020B0A04020102020204" pitchFamily="34" charset="0"/>
              </a:rPr>
              <a:t> lessons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Practice papers nearer the time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Reading paper style questions during guided reading</a:t>
            </a:r>
          </a:p>
          <a:p>
            <a:r>
              <a:rPr lang="en-US" cap="none" dirty="0">
                <a:latin typeface="Arial Black" panose="020B0A04020102020204" pitchFamily="34" charset="0"/>
              </a:rPr>
              <a:t>Booklets sent home for homework with pages to complete indicated</a:t>
            </a:r>
            <a:endParaRPr lang="en-GB" cap="non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3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Arial Black" panose="020B0A04020102020204" pitchFamily="34" charset="0"/>
              </a:rPr>
              <a:t>Useful websites to help at home</a:t>
            </a:r>
            <a:endParaRPr lang="en-GB" cap="non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https://www.mymaths.co.uk/</a:t>
            </a:r>
            <a:endParaRPr lang="en-GB" dirty="0"/>
          </a:p>
          <a:p>
            <a:r>
              <a:rPr lang="en-GB" dirty="0">
                <a:hlinkClick r:id="rId3"/>
              </a:rPr>
              <a:t>http://www.topmarks.co.uk/english-games/7-11-years/spelling-and-grammar</a:t>
            </a:r>
            <a:endParaRPr lang="en-GB" dirty="0"/>
          </a:p>
          <a:p>
            <a:r>
              <a:rPr lang="en-GB" dirty="0">
                <a:hlinkClick r:id="rId4"/>
              </a:rPr>
              <a:t>http://www.compare4kids.co.uk/literacy.php</a:t>
            </a:r>
            <a:endParaRPr lang="en-GB" dirty="0"/>
          </a:p>
          <a:p>
            <a:r>
              <a:rPr lang="en-GB" dirty="0">
                <a:hlinkClick r:id="rId5"/>
              </a:rPr>
              <a:t>http://www.bbc.co.uk/bitesize/ks2/english/spelling_grammar/</a:t>
            </a:r>
            <a:endParaRPr lang="en-GB" dirty="0"/>
          </a:p>
          <a:p>
            <a:r>
              <a:rPr lang="en-GB" dirty="0">
                <a:hlinkClick r:id="rId6"/>
              </a:rPr>
              <a:t>http://www.bbc.co.uk/bitesize/ks2/maths/</a:t>
            </a:r>
            <a:endParaRPr lang="en-GB" dirty="0"/>
          </a:p>
          <a:p>
            <a:r>
              <a:rPr lang="en-GB">
                <a:hlinkClick r:id="rId7"/>
              </a:rPr>
              <a:t>http://www.compare4kids.co.uk/maths.php</a:t>
            </a:r>
            <a:endParaRPr lang="en-GB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93394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80</TotalTime>
  <Words>449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Tw Cen MT</vt:lpstr>
      <vt:lpstr>Droplet</vt:lpstr>
      <vt:lpstr>SATs Meeting 2025</vt:lpstr>
      <vt:lpstr>When are the 2025 SATs</vt:lpstr>
      <vt:lpstr>On which days are the different tests?</vt:lpstr>
      <vt:lpstr>Writing Assessment</vt:lpstr>
      <vt:lpstr>Results</vt:lpstr>
      <vt:lpstr>What we are doing in school to prepare</vt:lpstr>
      <vt:lpstr>Useful websites to help at home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SATs Meeting 2017</dc:title>
  <dc:creator>Beki Johnson</dc:creator>
  <cp:lastModifiedBy>r.johnson@BETLEY.INTERNAL</cp:lastModifiedBy>
  <cp:revision>12</cp:revision>
  <dcterms:created xsi:type="dcterms:W3CDTF">2017-02-06T10:01:31Z</dcterms:created>
  <dcterms:modified xsi:type="dcterms:W3CDTF">2025-02-04T10:20:56Z</dcterms:modified>
</cp:coreProperties>
</file>